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embeddings/Microsoft_Equation7.bin" ContentType="application/vnd.openxmlformats-officedocument.oleObject"/>
  <Override PartName="/ppt/embeddings/Microsoft_Equation8.bin" ContentType="application/vnd.openxmlformats-officedocument.oleObject"/>
  <Override PartName="/ppt/embeddings/Microsoft_Equation9.bin" ContentType="application/vnd.openxmlformats-officedocument.oleObject"/>
  <Override PartName="/ppt/embeddings/Microsoft_Equation10.bin" ContentType="application/vnd.openxmlformats-officedocument.oleObject"/>
  <Override PartName="/ppt/embeddings/Microsoft_Equation11.bin" ContentType="application/vnd.openxmlformats-officedocument.oleObject"/>
  <Override PartName="/ppt/embeddings/Microsoft_Equation12.bin" ContentType="application/vnd.openxmlformats-officedocument.oleObject"/>
  <Override PartName="/ppt/embeddings/Microsoft_Equation13.bin" ContentType="application/vnd.openxmlformats-officedocument.oleObject"/>
  <Override PartName="/ppt/embeddings/Microsoft_Equation14.bin" ContentType="application/vnd.openxmlformats-officedocument.oleObject"/>
  <Override PartName="/ppt/embeddings/Microsoft_Equation15.bin" ContentType="application/vnd.openxmlformats-officedocument.oleObject"/>
  <Override PartName="/ppt/embeddings/Microsoft_Equation16.bin" ContentType="application/vnd.openxmlformats-officedocument.oleObject"/>
  <Override PartName="/ppt/embeddings/Microsoft_Equation17.bin" ContentType="application/vnd.openxmlformats-officedocument.oleObject"/>
  <Override PartName="/ppt/embeddings/Microsoft_Equation18.bin" ContentType="application/vnd.openxmlformats-officedocument.oleObject"/>
  <Override PartName="/ppt/embeddings/Microsoft_Equation19.bin" ContentType="application/vnd.openxmlformats-officedocument.oleObject"/>
  <Override PartName="/ppt/embeddings/Microsoft_Equation20.bin" ContentType="application/vnd.openxmlformats-officedocument.oleObject"/>
  <Override PartName="/ppt/embeddings/Microsoft_Equation21.bin" ContentType="application/vnd.openxmlformats-officedocument.oleObject"/>
  <Override PartName="/ppt/embeddings/Microsoft_Equation22.bin" ContentType="application/vnd.openxmlformats-officedocument.oleObject"/>
  <Override PartName="/ppt/embeddings/Microsoft_Equation23.bin" ContentType="application/vnd.openxmlformats-officedocument.oleObject"/>
  <Override PartName="/ppt/embeddings/Microsoft_Equation24.bin" ContentType="application/vnd.openxmlformats-officedocument.oleObject"/>
  <Override PartName="/ppt/embeddings/Microsoft_Equation25.bin" ContentType="application/vnd.openxmlformats-officedocument.oleObject"/>
  <Override PartName="/ppt/embeddings/Microsoft_Equation26.bin" ContentType="application/vnd.openxmlformats-officedocument.oleObject"/>
  <Override PartName="/ppt/embeddings/Microsoft_Equation27.bin" ContentType="application/vnd.openxmlformats-officedocument.oleObject"/>
  <Override PartName="/ppt/embeddings/Microsoft_Equation28.bin" ContentType="application/vnd.openxmlformats-officedocument.oleObject"/>
  <Override PartName="/ppt/embeddings/Microsoft_Equation29.bin" ContentType="application/vnd.openxmlformats-officedocument.oleObject"/>
  <Override PartName="/ppt/embeddings/Microsoft_Equation30.bin" ContentType="application/vnd.openxmlformats-officedocument.oleObject"/>
  <Override PartName="/ppt/embeddings/Microsoft_Equation31.bin" ContentType="application/vnd.openxmlformats-officedocument.oleObject"/>
  <Override PartName="/ppt/embeddings/Microsoft_Equation32.bin" ContentType="application/vnd.openxmlformats-officedocument.oleObject"/>
  <Override PartName="/ppt/embeddings/Microsoft_Equation3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7"/>
  </p:notesMasterIdLst>
  <p:handoutMasterIdLst>
    <p:handoutMasterId r:id="rId48"/>
  </p:handoutMasterIdLst>
  <p:sldIdLst>
    <p:sldId id="257" r:id="rId2"/>
    <p:sldId id="275" r:id="rId3"/>
    <p:sldId id="288" r:id="rId4"/>
    <p:sldId id="289" r:id="rId5"/>
    <p:sldId id="290" r:id="rId6"/>
    <p:sldId id="282" r:id="rId7"/>
    <p:sldId id="281" r:id="rId8"/>
    <p:sldId id="276" r:id="rId9"/>
    <p:sldId id="279" r:id="rId10"/>
    <p:sldId id="283" r:id="rId11"/>
    <p:sldId id="291" r:id="rId12"/>
    <p:sldId id="284" r:id="rId13"/>
    <p:sldId id="285" r:id="rId14"/>
    <p:sldId id="286" r:id="rId15"/>
    <p:sldId id="287"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2" r:id="rId44"/>
    <p:sldId id="320" r:id="rId45"/>
    <p:sldId id="321" r:id="rId46"/>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vuzzi" initials="f"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0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7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image" Target="../media/image43.emf"/><Relationship Id="rId2"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image" Target="../media/image48.emf"/><Relationship Id="rId2"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 Id="rId2" Type="http://schemas.openxmlformats.org/officeDocument/2006/relationships/image" Target="../media/image54.emf"/><Relationship Id="rId3"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image" Target="../media/image61.emf"/><Relationship Id="rId2" Type="http://schemas.openxmlformats.org/officeDocument/2006/relationships/image" Target="../media/image6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5.emf"/><Relationship Id="rId3"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image" Target="../media/image68.emf"/><Relationship Id="rId2" Type="http://schemas.openxmlformats.org/officeDocument/2006/relationships/image" Target="../media/image6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 Id="rId3"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image" Target="../media/image76.emf"/><Relationship Id="rId2" Type="http://schemas.openxmlformats.org/officeDocument/2006/relationships/image" Target="../media/image7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0.emf"/><Relationship Id="rId2" Type="http://schemas.openxmlformats.org/officeDocument/2006/relationships/image" Target="../media/image8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 Id="rId3" Type="http://schemas.openxmlformats.org/officeDocument/2006/relationships/image" Target="../media/image9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3.emf"/><Relationship Id="rId2" Type="http://schemas.openxmlformats.org/officeDocument/2006/relationships/image" Target="../media/image9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0.emf"/><Relationship Id="rId3" Type="http://schemas.openxmlformats.org/officeDocument/2006/relationships/image" Target="../media/image10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image" Target="../media/image37.emf"/><Relationship Id="rId2"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A2E065-2BB5-D24E-8DF3-4F53FB3909B2}" type="datetimeFigureOut">
              <a:rPr lang="en-US" smtClean="0"/>
              <a:t>20/10/19</a:t>
            </a:fld>
            <a:endParaRPr lang="it-IT"/>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BDD1E9-EA91-8542-B812-C304EE528B05}" type="slidenum">
              <a:rPr lang="it-IT" smtClean="0"/>
              <a:t>‹#›</a:t>
            </a:fld>
            <a:endParaRPr lang="it-IT"/>
          </a:p>
        </p:txBody>
      </p:sp>
    </p:spTree>
    <p:extLst>
      <p:ext uri="{BB962C8B-B14F-4D97-AF65-F5344CB8AC3E}">
        <p14:creationId xmlns:p14="http://schemas.microsoft.com/office/powerpoint/2010/main" val="954337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9E331B-33AA-4CC0-8CEA-0251AE61556F}" type="datetimeFigureOut">
              <a:rPr lang="it-IT" smtClean="0"/>
              <a:pPr/>
              <a:t>20/10/19</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876851-D099-4440-92F4-2C7969744F7A}" type="slidenum">
              <a:rPr lang="it-IT" smtClean="0"/>
              <a:pPr/>
              <a:t>‹#›</a:t>
            </a:fld>
            <a:endParaRPr lang="it-IT"/>
          </a:p>
        </p:txBody>
      </p:sp>
    </p:spTree>
    <p:extLst>
      <p:ext uri="{BB962C8B-B14F-4D97-AF65-F5344CB8AC3E}">
        <p14:creationId xmlns:p14="http://schemas.microsoft.com/office/powerpoint/2010/main" val="33260786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1">
        <a:schemeClr val="bg2"/>
      </p:bgRef>
    </p:bg>
    <p:spTree>
      <p:nvGrpSpPr>
        <p:cNvPr id="1" name=""/>
        <p:cNvGrpSpPr/>
        <p:nvPr/>
      </p:nvGrpSpPr>
      <p:grpSpPr>
        <a:xfrm>
          <a:off x="0" y="0"/>
          <a:ext cx="0" cy="0"/>
          <a:chOff x="0" y="0"/>
          <a:chExt cx="0" cy="0"/>
        </a:xfrm>
      </p:grpSpPr>
      <p:sp>
        <p:nvSpPr>
          <p:cNvPr id="7" name="Rettangolo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olo 7"/>
          <p:cNvSpPr>
            <a:spLocks noGrp="1"/>
          </p:cNvSpPr>
          <p:nvPr>
            <p:ph type="ctrTitle"/>
          </p:nvPr>
        </p:nvSpPr>
        <p:spPr>
          <a:xfrm>
            <a:off x="2362200" y="4038600"/>
            <a:ext cx="6477000" cy="1828800"/>
          </a:xfrm>
        </p:spPr>
        <p:txBody>
          <a:bodyPr anchor="b"/>
          <a:lstStyle>
            <a:lvl1pPr>
              <a:defRPr cap="all" baseline="0"/>
            </a:lvl1pPr>
          </a:lstStyle>
          <a:p>
            <a:r>
              <a:rPr kumimoji="0" lang="it-IT" smtClean="0"/>
              <a:t>Fare clic per modificare lo stile del titolo</a:t>
            </a:r>
            <a:endParaRPr kumimoji="0" lang="en-US"/>
          </a:p>
        </p:txBody>
      </p:sp>
      <p:sp>
        <p:nvSpPr>
          <p:cNvPr id="9" name="Sottotitolo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
        <p:nvSpPr>
          <p:cNvPr id="28" name="Segnaposto data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32CD5736-8A3F-9C4D-9F3A-7318A8B96D52}" type="datetime1">
              <a:rPr lang="it-IT" smtClean="0"/>
              <a:t>20/10/19</a:t>
            </a:fld>
            <a:endParaRPr lang="it-IT"/>
          </a:p>
        </p:txBody>
      </p:sp>
      <p:sp>
        <p:nvSpPr>
          <p:cNvPr id="17" name="Segnaposto piè di pagina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it-IT"/>
          </a:p>
        </p:txBody>
      </p:sp>
      <p:sp>
        <p:nvSpPr>
          <p:cNvPr id="29" name="Segnaposto numero diapositiva 28"/>
          <p:cNvSpPr>
            <a:spLocks noGrp="1"/>
          </p:cNvSpPr>
          <p:nvPr>
            <p:ph type="sldNum" sz="quarter" idx="12"/>
          </p:nvPr>
        </p:nvSpPr>
        <p:spPr>
          <a:xfrm>
            <a:off x="8001000" y="228600"/>
            <a:ext cx="838200" cy="381000"/>
          </a:xfrm>
        </p:spPr>
        <p:txBody>
          <a:bodyPr/>
          <a:lstStyle>
            <a:lvl1pPr>
              <a:defRPr>
                <a:solidFill>
                  <a:schemeClr val="tx2"/>
                </a:solidFill>
              </a:defRPr>
            </a:lvl1pPr>
          </a:lstStyle>
          <a:p>
            <a:fld id="{0AD171E0-76A7-433D-8E65-EBAF2AD99502}" type="slidenum">
              <a:rPr lang="it-IT" smtClean="0"/>
              <a:pPr/>
              <a:t>‹#›</a:t>
            </a:fld>
            <a:endParaRPr lang="it-IT"/>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E4DE8D86-599D-D443-BD4C-D5E7F3B54783}" type="datetime1">
              <a:rPr lang="it-IT" smtClean="0"/>
              <a:t>20/10/19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AD171E0-76A7-433D-8E65-EBAF2AD99502}" type="slidenum">
              <a:rPr lang="it-IT" smtClean="0"/>
              <a:pPr/>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bg>
      <p:bgRef idx="1001">
        <a:schemeClr val="bg1"/>
      </p:bgRef>
    </p:bg>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53200" y="609600"/>
            <a:ext cx="2057400" cy="5516563"/>
          </a:xfrm>
        </p:spPr>
        <p:txBody>
          <a:bodyPr vert="eaVert"/>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a:xfrm>
            <a:off x="457200" y="609600"/>
            <a:ext cx="5562600" cy="5516564"/>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a:xfrm>
            <a:off x="6553200" y="6248402"/>
            <a:ext cx="2209800" cy="365125"/>
          </a:xfrm>
        </p:spPr>
        <p:txBody>
          <a:bodyPr/>
          <a:lstStyle/>
          <a:p>
            <a:fld id="{88AB02FA-4C20-6048-9F8C-0F511AF272C1}" type="datetime1">
              <a:rPr lang="it-IT" smtClean="0"/>
              <a:t>20/10/19</a:t>
            </a:fld>
            <a:endParaRPr lang="it-IT"/>
          </a:p>
        </p:txBody>
      </p:sp>
      <p:sp>
        <p:nvSpPr>
          <p:cNvPr id="5" name="Segnaposto piè di pagina 4"/>
          <p:cNvSpPr>
            <a:spLocks noGrp="1"/>
          </p:cNvSpPr>
          <p:nvPr>
            <p:ph type="ftr" sz="quarter" idx="11"/>
          </p:nvPr>
        </p:nvSpPr>
        <p:spPr>
          <a:xfrm>
            <a:off x="457201" y="6248207"/>
            <a:ext cx="5573483" cy="365125"/>
          </a:xfrm>
        </p:spPr>
        <p:txBody>
          <a:bodyPr/>
          <a:lstStyle/>
          <a:p>
            <a:endParaRPr lang="it-IT"/>
          </a:p>
        </p:txBody>
      </p:sp>
      <p:sp>
        <p:nvSpPr>
          <p:cNvPr id="7" name="Rettangolo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ttangolo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ttangolo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egnaposto numero diapositiva 5"/>
          <p:cNvSpPr>
            <a:spLocks noGrp="1"/>
          </p:cNvSpPr>
          <p:nvPr>
            <p:ph type="sldNum" sz="quarter" idx="12"/>
          </p:nvPr>
        </p:nvSpPr>
        <p:spPr>
          <a:xfrm rot="5400000">
            <a:off x="5989638" y="144462"/>
            <a:ext cx="533400" cy="244476"/>
          </a:xfrm>
        </p:spPr>
        <p:txBody>
          <a:bodyPr/>
          <a:lstStyle/>
          <a:p>
            <a:fld id="{0AD171E0-76A7-433D-8E65-EBAF2AD99502}" type="slidenum">
              <a:rPr lang="it-IT" smtClean="0"/>
              <a:pPr/>
              <a:t>‹#›</a:t>
            </a:fld>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12648" y="228600"/>
            <a:ext cx="8153400" cy="990600"/>
          </a:xfrm>
        </p:spPr>
        <p:txBody>
          <a:bodyPr/>
          <a:lstStyle/>
          <a:p>
            <a:r>
              <a:rPr kumimoji="0" lang="it-IT" smtClean="0"/>
              <a:t>Fare clic per modificare lo stile del titolo</a:t>
            </a:r>
            <a:endParaRPr kumimoji="0" lang="en-US"/>
          </a:p>
        </p:txBody>
      </p:sp>
      <p:sp>
        <p:nvSpPr>
          <p:cNvPr id="4" name="Segnaposto data 3"/>
          <p:cNvSpPr>
            <a:spLocks noGrp="1"/>
          </p:cNvSpPr>
          <p:nvPr>
            <p:ph type="dt" sz="half" idx="10"/>
          </p:nvPr>
        </p:nvSpPr>
        <p:spPr/>
        <p:txBody>
          <a:bodyPr/>
          <a:lstStyle/>
          <a:p>
            <a:fld id="{4468B66E-0F91-E74C-871F-D8413E4B1F0A}" type="datetime1">
              <a:rPr lang="it-IT" smtClean="0"/>
              <a:t>20/10/19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lvl1pPr>
              <a:defRPr>
                <a:solidFill>
                  <a:srgbClr val="FFFFFF"/>
                </a:solidFill>
              </a:defRPr>
            </a:lvl1pPr>
          </a:lstStyle>
          <a:p>
            <a:fld id="{0AD171E0-76A7-433D-8E65-EBAF2AD99502}" type="slidenum">
              <a:rPr lang="it-IT" smtClean="0"/>
              <a:pPr/>
              <a:t>‹#›</a:t>
            </a:fld>
            <a:endParaRPr lang="it-IT"/>
          </a:p>
        </p:txBody>
      </p:sp>
      <p:sp>
        <p:nvSpPr>
          <p:cNvPr id="8" name="Segnaposto contenuto 7"/>
          <p:cNvSpPr>
            <a:spLocks noGrp="1"/>
          </p:cNvSpPr>
          <p:nvPr>
            <p:ph sz="quarter" idx="1"/>
          </p:nvPr>
        </p:nvSpPr>
        <p:spPr>
          <a:xfrm>
            <a:off x="612648" y="1600200"/>
            <a:ext cx="8153400" cy="44958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3">
        <a:schemeClr val="bg1"/>
      </p:bgRef>
    </p:bg>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stili del testo dello schema</a:t>
            </a:r>
          </a:p>
        </p:txBody>
      </p:sp>
      <p:sp>
        <p:nvSpPr>
          <p:cNvPr id="7" name="Rettangolo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it-IT" smtClean="0"/>
              <a:t>Fare clic per modificare lo stile del titolo</a:t>
            </a:r>
            <a:endParaRPr kumimoji="0" lang="en-US"/>
          </a:p>
        </p:txBody>
      </p:sp>
      <p:sp>
        <p:nvSpPr>
          <p:cNvPr id="12" name="Segnaposto data 11"/>
          <p:cNvSpPr>
            <a:spLocks noGrp="1"/>
          </p:cNvSpPr>
          <p:nvPr>
            <p:ph type="dt" sz="half" idx="10"/>
          </p:nvPr>
        </p:nvSpPr>
        <p:spPr/>
        <p:txBody>
          <a:bodyPr/>
          <a:lstStyle/>
          <a:p>
            <a:fld id="{C0CAB25E-E9BF-EE4D-A8F3-A742E10A0C52}" type="datetime1">
              <a:rPr lang="it-IT" smtClean="0"/>
              <a:t>20/10/19</a:t>
            </a:fld>
            <a:endParaRPr lang="it-IT"/>
          </a:p>
        </p:txBody>
      </p:sp>
      <p:sp>
        <p:nvSpPr>
          <p:cNvPr id="13" name="Segnaposto numero diapositiva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AD171E0-76A7-433D-8E65-EBAF2AD99502}" type="slidenum">
              <a:rPr lang="it-IT" smtClean="0"/>
              <a:pPr/>
              <a:t>‹#›</a:t>
            </a:fld>
            <a:endParaRPr lang="it-IT"/>
          </a:p>
        </p:txBody>
      </p:sp>
      <p:sp>
        <p:nvSpPr>
          <p:cNvPr id="14" name="Segnaposto piè di pagina 13"/>
          <p:cNvSpPr>
            <a:spLocks noGrp="1"/>
          </p:cNvSpPr>
          <p:nvPr>
            <p:ph type="ftr" sz="quarter" idx="12"/>
          </p:nvPr>
        </p:nvSpPr>
        <p:spPr/>
        <p:txBody>
          <a:bodyPr/>
          <a:lstStyle/>
          <a:p>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9" name="Segnaposto contenuto 8"/>
          <p:cNvSpPr>
            <a:spLocks noGrp="1"/>
          </p:cNvSpPr>
          <p:nvPr>
            <p:ph sz="quarter" idx="1"/>
          </p:nvPr>
        </p:nvSpPr>
        <p:spPr>
          <a:xfrm>
            <a:off x="609600" y="1589567"/>
            <a:ext cx="3886200" cy="45720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1" name="Segnaposto contenuto 10"/>
          <p:cNvSpPr>
            <a:spLocks noGrp="1"/>
          </p:cNvSpPr>
          <p:nvPr>
            <p:ph sz="quarter" idx="2"/>
          </p:nvPr>
        </p:nvSpPr>
        <p:spPr>
          <a:xfrm>
            <a:off x="4844901" y="1589567"/>
            <a:ext cx="3886200" cy="45720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8" name="Segnaposto data 7"/>
          <p:cNvSpPr>
            <a:spLocks noGrp="1"/>
          </p:cNvSpPr>
          <p:nvPr>
            <p:ph type="dt" sz="half" idx="15"/>
          </p:nvPr>
        </p:nvSpPr>
        <p:spPr/>
        <p:txBody>
          <a:bodyPr rtlCol="0"/>
          <a:lstStyle/>
          <a:p>
            <a:fld id="{1AA3E6A9-A65C-DC47-A539-287DBA484DDB}" type="datetime1">
              <a:rPr lang="it-IT" smtClean="0"/>
              <a:t>20/10/19</a:t>
            </a:fld>
            <a:endParaRPr lang="it-IT"/>
          </a:p>
        </p:txBody>
      </p:sp>
      <p:sp>
        <p:nvSpPr>
          <p:cNvPr id="10" name="Segnaposto numero diapositiva 9"/>
          <p:cNvSpPr>
            <a:spLocks noGrp="1"/>
          </p:cNvSpPr>
          <p:nvPr>
            <p:ph type="sldNum" sz="quarter" idx="16"/>
          </p:nvPr>
        </p:nvSpPr>
        <p:spPr/>
        <p:txBody>
          <a:bodyPr rtlCol="0"/>
          <a:lstStyle/>
          <a:p>
            <a:fld id="{0AD171E0-76A7-433D-8E65-EBAF2AD99502}" type="slidenum">
              <a:rPr lang="it-IT" smtClean="0"/>
              <a:pPr/>
              <a:t>‹#›</a:t>
            </a:fld>
            <a:endParaRPr lang="it-IT"/>
          </a:p>
        </p:txBody>
      </p:sp>
      <p:sp>
        <p:nvSpPr>
          <p:cNvPr id="12" name="Segnaposto piè di pagina 11"/>
          <p:cNvSpPr>
            <a:spLocks noGrp="1"/>
          </p:cNvSpPr>
          <p:nvPr>
            <p:ph type="ftr" sz="quarter" idx="17"/>
          </p:nvPr>
        </p:nvSpPr>
        <p:spPr/>
        <p:txBody>
          <a:bodyPr rtlCol="0"/>
          <a:lstStyle/>
          <a:p>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533400" y="273050"/>
            <a:ext cx="8153400" cy="869950"/>
          </a:xfrm>
        </p:spPr>
        <p:txBody>
          <a:bodyPr anchor="ctr"/>
          <a:lstStyle>
            <a:lvl1pPr>
              <a:defRPr/>
            </a:lvl1pPr>
          </a:lstStyle>
          <a:p>
            <a:r>
              <a:rPr kumimoji="0" lang="it-IT" smtClean="0"/>
              <a:t>Fare clic per modificare lo stile del titolo</a:t>
            </a:r>
            <a:endParaRPr kumimoji="0" lang="en-US"/>
          </a:p>
        </p:txBody>
      </p:sp>
      <p:sp>
        <p:nvSpPr>
          <p:cNvPr id="11" name="Segnaposto contenuto 10"/>
          <p:cNvSpPr>
            <a:spLocks noGrp="1"/>
          </p:cNvSpPr>
          <p:nvPr>
            <p:ph sz="quarter" idx="2"/>
          </p:nvPr>
        </p:nvSpPr>
        <p:spPr>
          <a:xfrm>
            <a:off x="609600" y="2438400"/>
            <a:ext cx="3886200" cy="35814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3" name="Segnaposto contenuto 12"/>
          <p:cNvSpPr>
            <a:spLocks noGrp="1"/>
          </p:cNvSpPr>
          <p:nvPr>
            <p:ph sz="quarter" idx="4"/>
          </p:nvPr>
        </p:nvSpPr>
        <p:spPr>
          <a:xfrm>
            <a:off x="4800600" y="2438400"/>
            <a:ext cx="3886200" cy="35814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0" name="Segnaposto data 9"/>
          <p:cNvSpPr>
            <a:spLocks noGrp="1"/>
          </p:cNvSpPr>
          <p:nvPr>
            <p:ph type="dt" sz="half" idx="15"/>
          </p:nvPr>
        </p:nvSpPr>
        <p:spPr/>
        <p:txBody>
          <a:bodyPr rtlCol="0"/>
          <a:lstStyle/>
          <a:p>
            <a:fld id="{B9D8E999-8BAC-7B48-A530-FED917F292E3}" type="datetime1">
              <a:rPr lang="it-IT" smtClean="0"/>
              <a:t>20/10/19</a:t>
            </a:fld>
            <a:endParaRPr lang="it-IT"/>
          </a:p>
        </p:txBody>
      </p:sp>
      <p:sp>
        <p:nvSpPr>
          <p:cNvPr id="12" name="Segnaposto numero diapositiva 11"/>
          <p:cNvSpPr>
            <a:spLocks noGrp="1"/>
          </p:cNvSpPr>
          <p:nvPr>
            <p:ph type="sldNum" sz="quarter" idx="16"/>
          </p:nvPr>
        </p:nvSpPr>
        <p:spPr/>
        <p:txBody>
          <a:bodyPr rtlCol="0"/>
          <a:lstStyle/>
          <a:p>
            <a:fld id="{0AD171E0-76A7-433D-8E65-EBAF2AD99502}" type="slidenum">
              <a:rPr lang="it-IT" smtClean="0"/>
              <a:pPr/>
              <a:t>‹#›</a:t>
            </a:fld>
            <a:endParaRPr lang="it-IT"/>
          </a:p>
        </p:txBody>
      </p:sp>
      <p:sp>
        <p:nvSpPr>
          <p:cNvPr id="14" name="Segnaposto piè di pagina 13"/>
          <p:cNvSpPr>
            <a:spLocks noGrp="1"/>
          </p:cNvSpPr>
          <p:nvPr>
            <p:ph type="ftr" sz="quarter" idx="17"/>
          </p:nvPr>
        </p:nvSpPr>
        <p:spPr/>
        <p:txBody>
          <a:bodyPr rtlCol="0"/>
          <a:lstStyle/>
          <a:p>
            <a:endParaRPr lang="it-IT"/>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it-IT" smtClean="0"/>
              <a:t>Fare clic per modificare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it-IT" smtClean="0"/>
              <a:t>Fare clic per modificare stili del testo dello schema</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data 2"/>
          <p:cNvSpPr>
            <a:spLocks noGrp="1"/>
          </p:cNvSpPr>
          <p:nvPr>
            <p:ph type="dt" sz="half" idx="10"/>
          </p:nvPr>
        </p:nvSpPr>
        <p:spPr/>
        <p:txBody>
          <a:bodyPr/>
          <a:lstStyle/>
          <a:p>
            <a:fld id="{04CC32B9-E6D4-3642-8318-3C0CC5D55CAF}" type="datetime1">
              <a:rPr lang="it-IT" smtClean="0"/>
              <a:t>20/10/19</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lvl1pPr>
              <a:defRPr>
                <a:solidFill>
                  <a:srgbClr val="FFFFFF"/>
                </a:solidFill>
              </a:defRPr>
            </a:lvl1pPr>
          </a:lstStyle>
          <a:p>
            <a:fld id="{0AD171E0-76A7-433D-8E65-EBAF2AD99502}" type="slidenum">
              <a:rPr lang="it-IT" smtClean="0"/>
              <a:pPr/>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83117526-8D80-3F40-B6F2-38579E2F2C09}" type="datetime1">
              <a:rPr lang="it-IT" smtClean="0"/>
              <a:t>20/10/19</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a:xfrm>
            <a:off x="0" y="6248400"/>
            <a:ext cx="533400" cy="381000"/>
          </a:xfrm>
        </p:spPr>
        <p:txBody>
          <a:bodyPr/>
          <a:lstStyle>
            <a:lvl1pPr>
              <a:defRPr>
                <a:solidFill>
                  <a:schemeClr val="tx2"/>
                </a:solidFill>
              </a:defRPr>
            </a:lvl1pPr>
          </a:lstStyle>
          <a:p>
            <a:fld id="{0AD171E0-76A7-433D-8E65-EBAF2AD99502}" type="slidenum">
              <a:rPr lang="it-IT" smtClean="0"/>
              <a:pPr/>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0" y="273050"/>
            <a:ext cx="8077200" cy="869950"/>
          </a:xfrm>
        </p:spPr>
        <p:txBody>
          <a:bodyPr anchor="ctr"/>
          <a:lstStyle>
            <a:lvl1pPr algn="l">
              <a:buNone/>
              <a:defRPr sz="4400" b="0"/>
            </a:lvl1pPr>
          </a:lstStyle>
          <a:p>
            <a:r>
              <a:rPr kumimoji="0" lang="it-IT" smtClean="0"/>
              <a:t>Fare clic per modificare lo stile del titolo</a:t>
            </a:r>
            <a:endParaRPr kumimoji="0" lang="en-US"/>
          </a:p>
        </p:txBody>
      </p:sp>
      <p:sp>
        <p:nvSpPr>
          <p:cNvPr id="5" name="Segnaposto data 4"/>
          <p:cNvSpPr>
            <a:spLocks noGrp="1"/>
          </p:cNvSpPr>
          <p:nvPr>
            <p:ph type="dt" sz="half" idx="10"/>
          </p:nvPr>
        </p:nvSpPr>
        <p:spPr/>
        <p:txBody>
          <a:bodyPr/>
          <a:lstStyle/>
          <a:p>
            <a:fld id="{13487AE6-777D-BA49-B106-D6E7E74D2E5A}" type="datetime1">
              <a:rPr lang="it-IT" smtClean="0"/>
              <a:t>20/10/19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lvl1pPr>
              <a:defRPr>
                <a:solidFill>
                  <a:srgbClr val="FFFFFF"/>
                </a:solidFill>
              </a:defRPr>
            </a:lvl1pPr>
          </a:lstStyle>
          <a:p>
            <a:fld id="{0AD171E0-76A7-433D-8E65-EBAF2AD99502}" type="slidenum">
              <a:rPr lang="it-IT" smtClean="0"/>
              <a:pPr/>
              <a:t>‹#›</a:t>
            </a:fld>
            <a:endParaRPr lang="it-IT"/>
          </a:p>
        </p:txBody>
      </p:sp>
      <p:sp>
        <p:nvSpPr>
          <p:cNvPr id="3" name="Segnaposto testo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it-IT" smtClean="0"/>
              <a:t>Fare clic per modificare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3">
        <a:schemeClr val="bg2"/>
      </p:bgRef>
    </p:bg>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it-IT" smtClean="0"/>
              <a:t>Fare clic per modificare stili del testo dello schema</a:t>
            </a:r>
          </a:p>
        </p:txBody>
      </p:sp>
      <p:sp>
        <p:nvSpPr>
          <p:cNvPr id="8" name="Rettangolo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it-IT" smtClean="0"/>
              <a:t>Fare clic per modificare lo stile del titolo</a:t>
            </a:r>
            <a:endParaRPr kumimoji="0" lang="en-US"/>
          </a:p>
        </p:txBody>
      </p:sp>
      <p:sp>
        <p:nvSpPr>
          <p:cNvPr id="11" name="Rettangolo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egnaposto data 11"/>
          <p:cNvSpPr>
            <a:spLocks noGrp="1"/>
          </p:cNvSpPr>
          <p:nvPr>
            <p:ph type="dt" sz="half" idx="10"/>
          </p:nvPr>
        </p:nvSpPr>
        <p:spPr>
          <a:xfrm>
            <a:off x="6248400" y="6248400"/>
            <a:ext cx="2667000" cy="365125"/>
          </a:xfrm>
        </p:spPr>
        <p:txBody>
          <a:bodyPr rtlCol="0"/>
          <a:lstStyle/>
          <a:p>
            <a:fld id="{E492967F-7236-7C42-AB60-10EDD484A5CD}" type="datetime1">
              <a:rPr lang="it-IT" smtClean="0"/>
              <a:t>20/10/19</a:t>
            </a:fld>
            <a:endParaRPr lang="it-IT"/>
          </a:p>
        </p:txBody>
      </p:sp>
      <p:sp>
        <p:nvSpPr>
          <p:cNvPr id="13" name="Segnaposto numero diapositiva 12"/>
          <p:cNvSpPr>
            <a:spLocks noGrp="1"/>
          </p:cNvSpPr>
          <p:nvPr>
            <p:ph type="sldNum" sz="quarter" idx="11"/>
          </p:nvPr>
        </p:nvSpPr>
        <p:spPr>
          <a:xfrm>
            <a:off x="0" y="4667249"/>
            <a:ext cx="1447800" cy="663578"/>
          </a:xfrm>
        </p:spPr>
        <p:txBody>
          <a:bodyPr rtlCol="0"/>
          <a:lstStyle>
            <a:lvl1pPr>
              <a:defRPr sz="2800"/>
            </a:lvl1pPr>
          </a:lstStyle>
          <a:p>
            <a:fld id="{0AD171E0-76A7-433D-8E65-EBAF2AD99502}" type="slidenum">
              <a:rPr lang="it-IT" smtClean="0"/>
              <a:pPr/>
              <a:t>‹#›</a:t>
            </a:fld>
            <a:endParaRPr lang="it-IT"/>
          </a:p>
        </p:txBody>
      </p:sp>
      <p:sp>
        <p:nvSpPr>
          <p:cNvPr id="14" name="Segnaposto piè di pagina 13"/>
          <p:cNvSpPr>
            <a:spLocks noGrp="1"/>
          </p:cNvSpPr>
          <p:nvPr>
            <p:ph type="ftr" sz="quarter" idx="12"/>
          </p:nvPr>
        </p:nvSpPr>
        <p:spPr>
          <a:xfrm>
            <a:off x="1600200" y="6248206"/>
            <a:ext cx="4572000" cy="365125"/>
          </a:xfrm>
        </p:spPr>
        <p:txBody>
          <a:bodyPr rtlCol="0"/>
          <a:lstStyle/>
          <a:p>
            <a:endParaRPr lang="it-IT"/>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it-IT" smtClean="0"/>
              <a:t>Fare clic sull'icona per inserire un'immagine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egnaposto titolo 21"/>
          <p:cNvSpPr>
            <a:spLocks noGrp="1"/>
          </p:cNvSpPr>
          <p:nvPr>
            <p:ph type="title"/>
          </p:nvPr>
        </p:nvSpPr>
        <p:spPr>
          <a:xfrm>
            <a:off x="609600" y="228600"/>
            <a:ext cx="8153400" cy="990600"/>
          </a:xfrm>
          <a:prstGeom prst="rect">
            <a:avLst/>
          </a:prstGeom>
        </p:spPr>
        <p:txBody>
          <a:bodyPr vert="horz" anchor="ctr">
            <a:normAutofit/>
          </a:bodyPr>
          <a:lstStyle/>
          <a:p>
            <a:r>
              <a:rPr kumimoji="0" lang="it-IT" smtClean="0"/>
              <a:t>Fare clic per modificare lo stile del titolo</a:t>
            </a:r>
            <a:endParaRPr kumimoji="0" lang="en-US"/>
          </a:p>
        </p:txBody>
      </p:sp>
      <p:sp>
        <p:nvSpPr>
          <p:cNvPr id="13" name="Segnaposto testo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it-IT" smtClean="0"/>
              <a:t>Fare clic per modificare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sp>
        <p:nvSpPr>
          <p:cNvPr id="14" name="Segnaposto data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4552711-EA62-C64C-8C5D-98000DFA2FBB}" type="datetime1">
              <a:rPr lang="it-IT" smtClean="0"/>
              <a:t>20/10/19</a:t>
            </a:fld>
            <a:endParaRPr lang="it-IT"/>
          </a:p>
        </p:txBody>
      </p:sp>
      <p:sp>
        <p:nvSpPr>
          <p:cNvPr id="3" name="Segnaposto piè di pagina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it-IT"/>
          </a:p>
        </p:txBody>
      </p:sp>
      <p:sp>
        <p:nvSpPr>
          <p:cNvPr id="7" name="Rettangolo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egnaposto numero diapositiva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AD171E0-76A7-433D-8E65-EBAF2AD99502}" type="slidenum">
              <a:rPr lang="it-IT" smtClean="0"/>
              <a:pPr/>
              <a:t>‹#›</a:t>
            </a:fld>
            <a:endParaRPr lang="it-IT"/>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4.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9.bin"/><Relationship Id="rId5"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1.emf"/><Relationship Id="rId5" Type="http://schemas.openxmlformats.org/officeDocument/2006/relationships/oleObject" Target="../embeddings/oleObject11.bin"/><Relationship Id="rId6" Type="http://schemas.openxmlformats.org/officeDocument/2006/relationships/image" Target="../media/image32.emf"/><Relationship Id="rId7" Type="http://schemas.openxmlformats.org/officeDocument/2006/relationships/oleObject" Target="../embeddings/oleObject12.bin"/><Relationship Id="rId8" Type="http://schemas.openxmlformats.org/officeDocument/2006/relationships/image" Target="../media/image3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4.emf"/><Relationship Id="rId5" Type="http://schemas.openxmlformats.org/officeDocument/2006/relationships/oleObject" Target="../embeddings/oleObject14.bin"/><Relationship Id="rId6" Type="http://schemas.openxmlformats.org/officeDocument/2006/relationships/image" Target="../media/image35.emf"/><Relationship Id="rId7" Type="http://schemas.openxmlformats.org/officeDocument/2006/relationships/oleObject" Target="../embeddings/oleObject15.bin"/><Relationship Id="rId8" Type="http://schemas.openxmlformats.org/officeDocument/2006/relationships/image" Target="../media/image3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oleObject" Target="../embeddings/oleObject16.bin"/><Relationship Id="rId5" Type="http://schemas.openxmlformats.org/officeDocument/2006/relationships/image" Target="../media/image37.emf"/><Relationship Id="rId6" Type="http://schemas.openxmlformats.org/officeDocument/2006/relationships/oleObject" Target="../embeddings/oleObject17.bin"/><Relationship Id="rId7" Type="http://schemas.openxmlformats.org/officeDocument/2006/relationships/image" Target="../media/image38.emf"/><Relationship Id="rId8" Type="http://schemas.openxmlformats.org/officeDocument/2006/relationships/oleObject" Target="../embeddings/oleObject18.bin"/><Relationship Id="rId9" Type="http://schemas.openxmlformats.org/officeDocument/2006/relationships/image" Target="../media/image39.emf"/><Relationship Id="rId10" Type="http://schemas.openxmlformats.org/officeDocument/2006/relationships/oleObject" Target="../embeddings/oleObject19.bin"/><Relationship Id="rId11" Type="http://schemas.openxmlformats.org/officeDocument/2006/relationships/image" Target="../media/image4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oleObject" Target="../embeddings/oleObject20.bin"/><Relationship Id="rId5" Type="http://schemas.openxmlformats.org/officeDocument/2006/relationships/image" Target="../media/image40.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oleObject" Target="../embeddings/oleObject21.bin"/><Relationship Id="rId5" Type="http://schemas.openxmlformats.org/officeDocument/2006/relationships/image" Target="../media/image43.emf"/><Relationship Id="rId6" Type="http://schemas.openxmlformats.org/officeDocument/2006/relationships/oleObject" Target="../embeddings/oleObject22.bin"/><Relationship Id="rId7" Type="http://schemas.openxmlformats.org/officeDocument/2006/relationships/image" Target="../media/image44.emf"/><Relationship Id="rId8" Type="http://schemas.openxmlformats.org/officeDocument/2006/relationships/oleObject" Target="../embeddings/oleObject23.bin"/><Relationship Id="rId9" Type="http://schemas.openxmlformats.org/officeDocument/2006/relationships/image" Target="../media/image45.emf"/><Relationship Id="rId10" Type="http://schemas.openxmlformats.org/officeDocument/2006/relationships/oleObject" Target="../embeddings/oleObject24.bin"/><Relationship Id="rId11" Type="http://schemas.openxmlformats.org/officeDocument/2006/relationships/image" Target="../media/image46.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48.emf"/><Relationship Id="rId5" Type="http://schemas.openxmlformats.org/officeDocument/2006/relationships/oleObject" Target="../embeddings/oleObject26.bin"/><Relationship Id="rId6" Type="http://schemas.openxmlformats.org/officeDocument/2006/relationships/image" Target="../media/image49.emf"/><Relationship Id="rId7" Type="http://schemas.openxmlformats.org/officeDocument/2006/relationships/oleObject" Target="../embeddings/oleObject27.bin"/><Relationship Id="rId8" Type="http://schemas.openxmlformats.org/officeDocument/2006/relationships/image" Target="../media/image50.emf"/><Relationship Id="rId9" Type="http://schemas.openxmlformats.org/officeDocument/2006/relationships/oleObject" Target="../embeddings/oleObject28.bin"/><Relationship Id="rId10" Type="http://schemas.openxmlformats.org/officeDocument/2006/relationships/image" Target="../media/image51.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oleObject" Target="../embeddings/oleObject29.bin"/><Relationship Id="rId5" Type="http://schemas.openxmlformats.org/officeDocument/2006/relationships/image" Target="../media/image53.emf"/><Relationship Id="rId6" Type="http://schemas.openxmlformats.org/officeDocument/2006/relationships/oleObject" Target="../embeddings/oleObject30.bin"/><Relationship Id="rId7" Type="http://schemas.openxmlformats.org/officeDocument/2006/relationships/image" Target="../media/image54.emf"/><Relationship Id="rId8" Type="http://schemas.openxmlformats.org/officeDocument/2006/relationships/oleObject" Target="../embeddings/oleObject31.bin"/><Relationship Id="rId9" Type="http://schemas.openxmlformats.org/officeDocument/2006/relationships/image" Target="../media/image55.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oleObject" Target="../embeddings/oleObject32.bin"/><Relationship Id="rId5" Type="http://schemas.openxmlformats.org/officeDocument/2006/relationships/image" Target="../media/image27.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oleObject" Target="../embeddings/oleObject33.bin"/><Relationship Id="rId6" Type="http://schemas.openxmlformats.org/officeDocument/2006/relationships/image" Target="../media/image5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Microsoft_Equation1.bin"/><Relationship Id="rId5" Type="http://schemas.openxmlformats.org/officeDocument/2006/relationships/image" Target="../media/image61.emf"/><Relationship Id="rId6" Type="http://schemas.openxmlformats.org/officeDocument/2006/relationships/oleObject" Target="../embeddings/Microsoft_Equation2.bin"/><Relationship Id="rId7" Type="http://schemas.openxmlformats.org/officeDocument/2006/relationships/image" Target="../media/image62.emf"/><Relationship Id="rId8" Type="http://schemas.openxmlformats.org/officeDocument/2006/relationships/oleObject" Target="../embeddings/Microsoft_Equation3.bin"/><Relationship Id="rId9" Type="http://schemas.openxmlformats.org/officeDocument/2006/relationships/image" Target="../media/image63.emf"/><Relationship Id="rId10" Type="http://schemas.openxmlformats.org/officeDocument/2006/relationships/oleObject" Target="../embeddings/Microsoft_Equation4.bin"/><Relationship Id="rId11" Type="http://schemas.openxmlformats.org/officeDocument/2006/relationships/image" Target="../media/image64.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oleObject" Target="../embeddings/Microsoft_Equation5.bin"/><Relationship Id="rId5" Type="http://schemas.openxmlformats.org/officeDocument/2006/relationships/image" Target="../media/image61.emf"/><Relationship Id="rId6" Type="http://schemas.openxmlformats.org/officeDocument/2006/relationships/oleObject" Target="../embeddings/Microsoft_Equation6.bin"/><Relationship Id="rId7" Type="http://schemas.openxmlformats.org/officeDocument/2006/relationships/image" Target="../media/image65.emf"/><Relationship Id="rId8" Type="http://schemas.openxmlformats.org/officeDocument/2006/relationships/oleObject" Target="../embeddings/Microsoft_Equation7.bin"/><Relationship Id="rId9" Type="http://schemas.openxmlformats.org/officeDocument/2006/relationships/image" Target="../media/image66.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1" Type="http://schemas.openxmlformats.org/officeDocument/2006/relationships/oleObject" Target="../embeddings/Microsoft_Equation12.bin"/><Relationship Id="rId12" Type="http://schemas.openxmlformats.org/officeDocument/2006/relationships/image" Target="../media/image72.e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Microsoft_Equation8.bin"/><Relationship Id="rId4" Type="http://schemas.openxmlformats.org/officeDocument/2006/relationships/image" Target="../media/image68.emf"/><Relationship Id="rId5" Type="http://schemas.openxmlformats.org/officeDocument/2006/relationships/oleObject" Target="../embeddings/Microsoft_Equation9.bin"/><Relationship Id="rId6" Type="http://schemas.openxmlformats.org/officeDocument/2006/relationships/image" Target="../media/image69.emf"/><Relationship Id="rId7" Type="http://schemas.openxmlformats.org/officeDocument/2006/relationships/oleObject" Target="../embeddings/Microsoft_Equation10.bin"/><Relationship Id="rId8" Type="http://schemas.openxmlformats.org/officeDocument/2006/relationships/image" Target="../media/image70.emf"/><Relationship Id="rId9" Type="http://schemas.openxmlformats.org/officeDocument/2006/relationships/oleObject" Target="../embeddings/Microsoft_Equation11.bin"/><Relationship Id="rId10" Type="http://schemas.openxmlformats.org/officeDocument/2006/relationships/image" Target="../media/image7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quation13.bin"/><Relationship Id="rId4" Type="http://schemas.openxmlformats.org/officeDocument/2006/relationships/image" Target="../media/image73.emf"/><Relationship Id="rId5" Type="http://schemas.openxmlformats.org/officeDocument/2006/relationships/oleObject" Target="../embeddings/Microsoft_Equation14.bin"/><Relationship Id="rId6" Type="http://schemas.openxmlformats.org/officeDocument/2006/relationships/image" Target="../media/image74.emf"/><Relationship Id="rId7" Type="http://schemas.openxmlformats.org/officeDocument/2006/relationships/oleObject" Target="../embeddings/Microsoft_Equation15.bin"/><Relationship Id="rId8" Type="http://schemas.openxmlformats.org/officeDocument/2006/relationships/image" Target="../media/image75.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quation16.bin"/><Relationship Id="rId4" Type="http://schemas.openxmlformats.org/officeDocument/2006/relationships/image" Target="../media/image76.emf"/><Relationship Id="rId5" Type="http://schemas.openxmlformats.org/officeDocument/2006/relationships/oleObject" Target="../embeddings/Microsoft_Equation17.bin"/><Relationship Id="rId6" Type="http://schemas.openxmlformats.org/officeDocument/2006/relationships/image" Target="../media/image77.emf"/><Relationship Id="rId7" Type="http://schemas.openxmlformats.org/officeDocument/2006/relationships/oleObject" Target="../embeddings/Microsoft_Equation18.bin"/><Relationship Id="rId8" Type="http://schemas.openxmlformats.org/officeDocument/2006/relationships/image" Target="../media/image78.emf"/><Relationship Id="rId9" Type="http://schemas.openxmlformats.org/officeDocument/2006/relationships/oleObject" Target="../embeddings/Microsoft_Equation19.bin"/><Relationship Id="rId10" Type="http://schemas.openxmlformats.org/officeDocument/2006/relationships/image" Target="../media/image79.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oleObject" Target="../embeddings/Microsoft_Equation20.bin"/><Relationship Id="rId5" Type="http://schemas.openxmlformats.org/officeDocument/2006/relationships/image" Target="../media/image80.emf"/><Relationship Id="rId6" Type="http://schemas.openxmlformats.org/officeDocument/2006/relationships/oleObject" Target="../embeddings/Microsoft_Equation21.bin"/><Relationship Id="rId7" Type="http://schemas.openxmlformats.org/officeDocument/2006/relationships/image" Target="../media/image81.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Equation22.bin"/><Relationship Id="rId4" Type="http://schemas.openxmlformats.org/officeDocument/2006/relationships/image" Target="../media/image85.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oleObject" Target="../embeddings/Microsoft_Equation23.bin"/><Relationship Id="rId5" Type="http://schemas.openxmlformats.org/officeDocument/2006/relationships/image" Target="../media/image86.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Microsoft_Equation24.bin"/><Relationship Id="rId4" Type="http://schemas.openxmlformats.org/officeDocument/2006/relationships/image" Target="../media/image88.emf"/><Relationship Id="rId5" Type="http://schemas.openxmlformats.org/officeDocument/2006/relationships/oleObject" Target="../embeddings/Microsoft_Equation25.bin"/><Relationship Id="rId6" Type="http://schemas.openxmlformats.org/officeDocument/2006/relationships/image" Target="../media/image89.emf"/><Relationship Id="rId7" Type="http://schemas.openxmlformats.org/officeDocument/2006/relationships/oleObject" Target="../embeddings/Microsoft_Equation26.bin"/><Relationship Id="rId8" Type="http://schemas.openxmlformats.org/officeDocument/2006/relationships/image" Target="../media/image90.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oleObject" Target="../embeddings/Microsoft_Equation27.bin"/><Relationship Id="rId5" Type="http://schemas.openxmlformats.org/officeDocument/2006/relationships/image" Target="../media/image91.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oleObject" Target="../embeddings/oleObject1.bin"/><Relationship Id="rId6" Type="http://schemas.openxmlformats.org/officeDocument/2006/relationships/image" Target="../media/image6.emf"/><Relationship Id="rId7" Type="http://schemas.openxmlformats.org/officeDocument/2006/relationships/oleObject" Target="../embeddings/oleObject2.bin"/><Relationship Id="rId8"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Equation28.bin"/><Relationship Id="rId4" Type="http://schemas.openxmlformats.org/officeDocument/2006/relationships/image" Target="../media/image93.emf"/><Relationship Id="rId5" Type="http://schemas.openxmlformats.org/officeDocument/2006/relationships/oleObject" Target="../embeddings/Microsoft_Equation29.bin"/><Relationship Id="rId6" Type="http://schemas.openxmlformats.org/officeDocument/2006/relationships/image" Target="../media/image94.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oleObject" Target="../embeddings/Microsoft_Equation30.bin"/><Relationship Id="rId5" Type="http://schemas.openxmlformats.org/officeDocument/2006/relationships/image" Target="../media/image99.emf"/><Relationship Id="rId6" Type="http://schemas.openxmlformats.org/officeDocument/2006/relationships/oleObject" Target="../embeddings/Microsoft_Equation31.bin"/><Relationship Id="rId7" Type="http://schemas.openxmlformats.org/officeDocument/2006/relationships/image" Target="../media/image100.emf"/><Relationship Id="rId8" Type="http://schemas.openxmlformats.org/officeDocument/2006/relationships/oleObject" Target="../embeddings/Microsoft_Equation32.bin"/><Relationship Id="rId9" Type="http://schemas.openxmlformats.org/officeDocument/2006/relationships/image" Target="../media/image101.e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oleObject" Target="../embeddings/Microsoft_Equation33.bin"/><Relationship Id="rId5" Type="http://schemas.openxmlformats.org/officeDocument/2006/relationships/image" Target="../media/image103.emf"/><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oleObject" Target="../embeddings/oleObject3.bin"/><Relationship Id="rId5"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oleObject" Target="../embeddings/oleObject4.bin"/><Relationship Id="rId6" Type="http://schemas.openxmlformats.org/officeDocument/2006/relationships/image" Target="../media/image12.emf"/><Relationship Id="rId7" Type="http://schemas.openxmlformats.org/officeDocument/2006/relationships/oleObject" Target="../embeddings/oleObject5.bin"/><Relationship Id="rId8" Type="http://schemas.openxmlformats.org/officeDocument/2006/relationships/image" Target="../media/image13.emf"/><Relationship Id="rId9" Type="http://schemas.openxmlformats.org/officeDocument/2006/relationships/oleObject" Target="../embeddings/oleObject6.bin"/><Relationship Id="rId10" Type="http://schemas.openxmlformats.org/officeDocument/2006/relationships/image" Target="../media/image1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oleObject" Target="../embeddings/oleObject7.bin"/><Relationship Id="rId5" Type="http://schemas.openxmlformats.org/officeDocument/2006/relationships/image" Target="../media/image1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a:xfrm>
            <a:off x="1475656" y="2176264"/>
            <a:ext cx="6477000" cy="1828800"/>
          </a:xfrm>
        </p:spPr>
        <p:txBody>
          <a:bodyPr>
            <a:normAutofit fontScale="90000"/>
          </a:bodyPr>
          <a:lstStyle/>
          <a:p>
            <a:pPr algn="ctr"/>
            <a:r>
              <a:rPr lang="it-IT" sz="6600" dirty="0" smtClean="0"/>
              <a:t>Moti rotazionali e Dinamica del corpo rigido</a:t>
            </a:r>
            <a:endParaRPr lang="it-IT" sz="6600" dirty="0"/>
          </a:p>
        </p:txBody>
      </p:sp>
      <p:sp>
        <p:nvSpPr>
          <p:cNvPr id="6" name="Segnaposto numero diapositiva 5"/>
          <p:cNvSpPr>
            <a:spLocks noGrp="1"/>
          </p:cNvSpPr>
          <p:nvPr>
            <p:ph type="sldNum" sz="quarter" idx="12"/>
          </p:nvPr>
        </p:nvSpPr>
        <p:spPr/>
        <p:txBody>
          <a:bodyPr/>
          <a:lstStyle/>
          <a:p>
            <a:fld id="{0AD171E0-76A7-433D-8E65-EBAF2AD99502}" type="slidenum">
              <a:rPr lang="it-IT" smtClean="0"/>
              <a:pPr/>
              <a:t>1</a:t>
            </a:fld>
            <a:endParaRPr lang="it-IT"/>
          </a:p>
        </p:txBody>
      </p:sp>
    </p:spTree>
    <p:extLst>
      <p:ext uri="{BB962C8B-B14F-4D97-AF65-F5344CB8AC3E}">
        <p14:creationId xmlns:p14="http://schemas.microsoft.com/office/powerpoint/2010/main" val="40230225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16632"/>
            <a:ext cx="8153400" cy="990600"/>
          </a:xfrm>
        </p:spPr>
        <p:txBody>
          <a:bodyPr>
            <a:normAutofit fontScale="90000"/>
          </a:bodyPr>
          <a:lstStyle/>
          <a:p>
            <a:r>
              <a:rPr lang="it-IT" dirty="0" smtClean="0"/>
              <a:t>Momento angolare di un sistema di punti materiali</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10</a:t>
            </a:fld>
            <a:endParaRPr lang="it-IT"/>
          </a:p>
        </p:txBody>
      </p:sp>
      <p:sp>
        <p:nvSpPr>
          <p:cNvPr id="5" name="Rectangle 4"/>
          <p:cNvSpPr/>
          <p:nvPr/>
        </p:nvSpPr>
        <p:spPr>
          <a:xfrm>
            <a:off x="0" y="1652608"/>
            <a:ext cx="9144000" cy="1200328"/>
          </a:xfrm>
          <a:prstGeom prst="rect">
            <a:avLst/>
          </a:prstGeom>
        </p:spPr>
        <p:txBody>
          <a:bodyPr wrap="square">
            <a:spAutoFit/>
          </a:bodyPr>
          <a:lstStyle/>
          <a:p>
            <a:r>
              <a:rPr lang="it-IT" sz="2400" dirty="0"/>
              <a:t>Il momento angolare </a:t>
            </a:r>
            <a:r>
              <a:rPr lang="it-IT" sz="2400" b="1" dirty="0"/>
              <a:t>L</a:t>
            </a:r>
            <a:r>
              <a:rPr lang="it-IT" sz="2400" dirty="0"/>
              <a:t> di un sistema composto da </a:t>
            </a:r>
            <a:r>
              <a:rPr lang="it-IT" sz="2400" dirty="0" err="1"/>
              <a:t>n</a:t>
            </a:r>
            <a:r>
              <a:rPr lang="it-IT" sz="2400" dirty="0"/>
              <a:t> punti materiali è dato dalla </a:t>
            </a:r>
            <a:r>
              <a:rPr lang="it-IT" sz="2400" dirty="0" smtClean="0"/>
              <a:t>somma </a:t>
            </a:r>
            <a:r>
              <a:rPr lang="it-IT" sz="2400" dirty="0"/>
              <a:t>vettoriale dei singoli momenti angolari </a:t>
            </a:r>
            <a:r>
              <a:rPr lang="it-IT" sz="2400" b="1" dirty="0"/>
              <a:t>L</a:t>
            </a:r>
            <a:r>
              <a:rPr lang="it-IT" sz="2400" baseline="-25000" dirty="0"/>
              <a:t>1</a:t>
            </a:r>
            <a:r>
              <a:rPr lang="it-IT" sz="2400" dirty="0" smtClean="0"/>
              <a:t>, </a:t>
            </a:r>
            <a:r>
              <a:rPr lang="it-IT" sz="2400" b="1" dirty="0" smtClean="0"/>
              <a:t>L</a:t>
            </a:r>
            <a:r>
              <a:rPr lang="it-IT" sz="2400" baseline="-25000" dirty="0" smtClean="0"/>
              <a:t>2</a:t>
            </a:r>
            <a:r>
              <a:rPr lang="it-IT" sz="2400" dirty="0"/>
              <a:t>,...</a:t>
            </a:r>
            <a:r>
              <a:rPr lang="it-IT" sz="2400" b="1" dirty="0"/>
              <a:t>L</a:t>
            </a:r>
            <a:r>
              <a:rPr lang="it-IT" sz="2400" baseline="-25000" dirty="0"/>
              <a:t>n</a:t>
            </a:r>
            <a:r>
              <a:rPr lang="it-IT" sz="2400" dirty="0"/>
              <a:t>, tutti calcolati rispetto allo stesso punto O:</a:t>
            </a:r>
          </a:p>
        </p:txBody>
      </p:sp>
      <p:pic>
        <p:nvPicPr>
          <p:cNvPr id="6" name="Picture 5"/>
          <p:cNvPicPr>
            <a:picLocks noChangeAspect="1"/>
          </p:cNvPicPr>
          <p:nvPr/>
        </p:nvPicPr>
        <p:blipFill>
          <a:blip r:embed="rId2"/>
          <a:stretch>
            <a:fillRect/>
          </a:stretch>
        </p:blipFill>
        <p:spPr>
          <a:xfrm>
            <a:off x="1691680" y="3323332"/>
            <a:ext cx="5712943" cy="1041772"/>
          </a:xfrm>
          <a:prstGeom prst="rect">
            <a:avLst/>
          </a:prstGeom>
        </p:spPr>
      </p:pic>
    </p:spTree>
    <p:extLst>
      <p:ext uri="{BB962C8B-B14F-4D97-AF65-F5344CB8AC3E}">
        <p14:creationId xmlns:p14="http://schemas.microsoft.com/office/powerpoint/2010/main" val="22043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16632"/>
            <a:ext cx="8153400" cy="990600"/>
          </a:xfrm>
        </p:spPr>
        <p:txBody>
          <a:bodyPr>
            <a:normAutofit fontScale="90000"/>
          </a:bodyPr>
          <a:lstStyle/>
          <a:p>
            <a:r>
              <a:rPr lang="it-IT" dirty="0" smtClean="0"/>
              <a:t>Momento angolare di un sistema di punti materiali</a:t>
            </a:r>
            <a:r>
              <a:rPr lang="it-IT" dirty="0"/>
              <a:t>: </a:t>
            </a:r>
            <a:r>
              <a:rPr lang="it-IT" dirty="0" smtClean="0"/>
              <a:t>teorema </a:t>
            </a:r>
            <a:r>
              <a:rPr lang="it-IT" dirty="0"/>
              <a:t>di </a:t>
            </a:r>
            <a:r>
              <a:rPr lang="it-IT" dirty="0" err="1" smtClean="0"/>
              <a:t>Köning</a:t>
            </a:r>
            <a:r>
              <a:rPr lang="it-IT" dirty="0" smtClean="0"/>
              <a:t>  </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11</a:t>
            </a:fld>
            <a:endParaRPr lang="it-IT"/>
          </a:p>
        </p:txBody>
      </p:sp>
      <p:sp>
        <p:nvSpPr>
          <p:cNvPr id="5" name="Rectangle 4"/>
          <p:cNvSpPr/>
          <p:nvPr/>
        </p:nvSpPr>
        <p:spPr>
          <a:xfrm>
            <a:off x="0" y="1599183"/>
            <a:ext cx="9144000" cy="523220"/>
          </a:xfrm>
          <a:prstGeom prst="rect">
            <a:avLst/>
          </a:prstGeom>
        </p:spPr>
        <p:txBody>
          <a:bodyPr wrap="square">
            <a:spAutoFit/>
          </a:bodyPr>
          <a:lstStyle/>
          <a:p>
            <a:r>
              <a:rPr lang="it-IT" sz="2800" dirty="0" smtClean="0"/>
              <a:t>Si può dimostrare che: </a:t>
            </a:r>
            <a:endParaRPr lang="it-IT"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4032286646"/>
              </p:ext>
            </p:extLst>
          </p:nvPr>
        </p:nvGraphicFramePr>
        <p:xfrm>
          <a:off x="736600" y="2371725"/>
          <a:ext cx="7599363" cy="985838"/>
        </p:xfrm>
        <a:graphic>
          <a:graphicData uri="http://schemas.openxmlformats.org/presentationml/2006/ole">
            <mc:AlternateContent xmlns:mc="http://schemas.openxmlformats.org/markup-compatibility/2006">
              <mc:Choice xmlns:v="urn:schemas-microsoft-com:vml" Requires="v">
                <p:oleObj spid="_x0000_s10274" name="Equation" r:id="rId3" imgW="1778000" imgH="241300" progId="Equation.3">
                  <p:embed/>
                </p:oleObj>
              </mc:Choice>
              <mc:Fallback>
                <p:oleObj name="Equation" r:id="rId3" imgW="1778000" imgH="241300" progId="Equation.3">
                  <p:embed/>
                  <p:pic>
                    <p:nvPicPr>
                      <p:cNvPr id="0" name=""/>
                      <p:cNvPicPr/>
                      <p:nvPr/>
                    </p:nvPicPr>
                    <p:blipFill>
                      <a:blip r:embed="rId4"/>
                      <a:stretch>
                        <a:fillRect/>
                      </a:stretch>
                    </p:blipFill>
                    <p:spPr>
                      <a:xfrm>
                        <a:off x="736600" y="2371725"/>
                        <a:ext cx="7599363" cy="985838"/>
                      </a:xfrm>
                      <a:prstGeom prst="rect">
                        <a:avLst/>
                      </a:prstGeom>
                    </p:spPr>
                  </p:pic>
                </p:oleObj>
              </mc:Fallback>
            </mc:AlternateContent>
          </a:graphicData>
        </a:graphic>
      </p:graphicFrame>
      <p:sp>
        <p:nvSpPr>
          <p:cNvPr id="7" name="TextBox 6"/>
          <p:cNvSpPr txBox="1"/>
          <p:nvPr/>
        </p:nvSpPr>
        <p:spPr>
          <a:xfrm>
            <a:off x="0" y="3629342"/>
            <a:ext cx="9144000" cy="1815882"/>
          </a:xfrm>
          <a:prstGeom prst="rect">
            <a:avLst/>
          </a:prstGeom>
          <a:noFill/>
        </p:spPr>
        <p:txBody>
          <a:bodyPr wrap="square" rtlCol="0">
            <a:spAutoFit/>
          </a:bodyPr>
          <a:lstStyle/>
          <a:p>
            <a:pPr algn="just"/>
            <a:r>
              <a:rPr lang="it-IT" sz="2800" i="1" dirty="0" smtClean="0">
                <a:solidFill>
                  <a:srgbClr val="FF0000"/>
                </a:solidFill>
              </a:rPr>
              <a:t>Il momento angolare del sistema di punti materiali si può scrivere, nel sistema di riferimento inerziale, come somma del momento angolare dovuto al moto del centro di massa </a:t>
            </a:r>
            <a:r>
              <a:rPr lang="it-IT" sz="2800" b="1" i="1" dirty="0" smtClean="0">
                <a:solidFill>
                  <a:srgbClr val="FF0000"/>
                </a:solidFill>
              </a:rPr>
              <a:t>L</a:t>
            </a:r>
            <a:r>
              <a:rPr lang="it-IT" sz="2800" i="1" baseline="-25000" dirty="0" smtClean="0">
                <a:solidFill>
                  <a:srgbClr val="FF0000"/>
                </a:solidFill>
              </a:rPr>
              <a:t>CM</a:t>
            </a:r>
            <a:r>
              <a:rPr lang="it-IT" sz="2800" i="1" dirty="0" smtClean="0">
                <a:solidFill>
                  <a:srgbClr val="FF0000"/>
                </a:solidFill>
              </a:rPr>
              <a:t>, e di quello del sistema rispetto al centro di massa.</a:t>
            </a:r>
            <a:endParaRPr lang="it-IT" sz="2800" i="1" dirty="0">
              <a:solidFill>
                <a:srgbClr val="FF0000"/>
              </a:solidFill>
            </a:endParaRPr>
          </a:p>
        </p:txBody>
      </p:sp>
    </p:spTree>
    <p:extLst>
      <p:ext uri="{BB962C8B-B14F-4D97-AF65-F5344CB8AC3E}">
        <p14:creationId xmlns:p14="http://schemas.microsoft.com/office/powerpoint/2010/main" val="293099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4144"/>
            <a:ext cx="8153400" cy="990600"/>
          </a:xfrm>
        </p:spPr>
        <p:txBody>
          <a:bodyPr>
            <a:normAutofit fontScale="90000"/>
          </a:bodyPr>
          <a:lstStyle/>
          <a:p>
            <a:r>
              <a:rPr lang="it-IT" dirty="0" smtClean="0"/>
              <a:t>Conservazione e variazione del momento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12</a:t>
            </a:fld>
            <a:endParaRPr lang="it-IT"/>
          </a:p>
        </p:txBody>
      </p:sp>
      <p:sp>
        <p:nvSpPr>
          <p:cNvPr id="5" name="Rectangle 4"/>
          <p:cNvSpPr/>
          <p:nvPr/>
        </p:nvSpPr>
        <p:spPr>
          <a:xfrm>
            <a:off x="0" y="1628800"/>
            <a:ext cx="9144000" cy="1323439"/>
          </a:xfrm>
          <a:prstGeom prst="rect">
            <a:avLst/>
          </a:prstGeom>
        </p:spPr>
        <p:txBody>
          <a:bodyPr wrap="square">
            <a:spAutoFit/>
          </a:bodyPr>
          <a:lstStyle/>
          <a:p>
            <a:r>
              <a:rPr lang="it-IT" sz="2000" dirty="0"/>
              <a:t>Per i moti circolari e rotatori, il momento angolare </a:t>
            </a:r>
            <a:r>
              <a:rPr lang="it-IT" sz="2000" b="1" dirty="0"/>
              <a:t>L</a:t>
            </a:r>
            <a:r>
              <a:rPr lang="it-IT" sz="2000" dirty="0"/>
              <a:t> rappresenta l’analogo di ciò che la quantità di moto </a:t>
            </a:r>
            <a:r>
              <a:rPr lang="it-IT" sz="2000" b="1" dirty="0" err="1"/>
              <a:t>p</a:t>
            </a:r>
            <a:r>
              <a:rPr lang="it-IT" sz="2000" dirty="0"/>
              <a:t> rappresenta per i moti rettilinei. In un moto rettilineo, </a:t>
            </a:r>
            <a:r>
              <a:rPr lang="it-IT" sz="2000" b="1" dirty="0" err="1"/>
              <a:t>p</a:t>
            </a:r>
            <a:r>
              <a:rPr lang="it-IT" sz="2000" dirty="0"/>
              <a:t> si conserva se la forza risultante è nulla; in un moto circolare o rotatorio, per </a:t>
            </a:r>
            <a:r>
              <a:rPr lang="it-IT" sz="2000" b="1" dirty="0"/>
              <a:t>L</a:t>
            </a:r>
            <a:r>
              <a:rPr lang="it-IT" sz="2000" dirty="0"/>
              <a:t> vale una legge di conservazione simile:</a:t>
            </a:r>
          </a:p>
        </p:txBody>
      </p:sp>
      <p:sp>
        <p:nvSpPr>
          <p:cNvPr id="6" name="Rectangle 5"/>
          <p:cNvSpPr/>
          <p:nvPr/>
        </p:nvSpPr>
        <p:spPr>
          <a:xfrm>
            <a:off x="0" y="3196133"/>
            <a:ext cx="9144000" cy="1384995"/>
          </a:xfrm>
          <a:prstGeom prst="rect">
            <a:avLst/>
          </a:prstGeom>
          <a:solidFill>
            <a:srgbClr val="FFFA63"/>
          </a:solidFill>
        </p:spPr>
        <p:txBody>
          <a:bodyPr wrap="square">
            <a:spAutoFit/>
          </a:bodyPr>
          <a:lstStyle/>
          <a:p>
            <a:pPr algn="ctr"/>
            <a:r>
              <a:rPr lang="it-IT" sz="2800" i="1" dirty="0" smtClean="0"/>
              <a:t>il </a:t>
            </a:r>
            <a:r>
              <a:rPr lang="it-IT" sz="2800" i="1" dirty="0"/>
              <a:t>momento angolare di un sistema di punti materiali si conserva nel tempo se il momento totale delle forze esterne che agiscono su di esso è nullo.</a:t>
            </a:r>
          </a:p>
        </p:txBody>
      </p:sp>
      <p:sp>
        <p:nvSpPr>
          <p:cNvPr id="7" name="Rectangle 6"/>
          <p:cNvSpPr/>
          <p:nvPr/>
        </p:nvSpPr>
        <p:spPr>
          <a:xfrm>
            <a:off x="14736" y="4985881"/>
            <a:ext cx="9129264" cy="1323439"/>
          </a:xfrm>
          <a:prstGeom prst="rect">
            <a:avLst/>
          </a:prstGeom>
        </p:spPr>
        <p:txBody>
          <a:bodyPr wrap="square">
            <a:spAutoFit/>
          </a:bodyPr>
          <a:lstStyle/>
          <a:p>
            <a:pPr algn="just"/>
            <a:r>
              <a:rPr lang="it-IT" sz="2000" dirty="0"/>
              <a:t>Per il terzo principio della dinamica, </a:t>
            </a:r>
            <a:r>
              <a:rPr lang="it-IT" sz="2000" b="1" dirty="0"/>
              <a:t>le forze interne </a:t>
            </a:r>
            <a:r>
              <a:rPr lang="it-IT" sz="2000" dirty="0"/>
              <a:t>a un sistema sono, a due a due, uguali e opposte. I loro effetti, pertanto, si annullano ed esse non hanno alcuna influenza sul momento angolare totale: </a:t>
            </a:r>
            <a:r>
              <a:rPr lang="it-IT" sz="2000" i="1" dirty="0">
                <a:solidFill>
                  <a:srgbClr val="FF0000"/>
                </a:solidFill>
              </a:rPr>
              <a:t>solamente il momento </a:t>
            </a:r>
            <a:r>
              <a:rPr lang="it-IT" sz="2000" i="1" dirty="0" smtClean="0">
                <a:solidFill>
                  <a:srgbClr val="FF0000"/>
                </a:solidFill>
              </a:rPr>
              <a:t>totale </a:t>
            </a:r>
            <a:r>
              <a:rPr lang="it-IT" sz="2000" i="1" dirty="0">
                <a:solidFill>
                  <a:srgbClr val="FF0000"/>
                </a:solidFill>
              </a:rPr>
              <a:t>delle forze esterne può modificare il momento angolare.</a:t>
            </a:r>
          </a:p>
        </p:txBody>
      </p:sp>
    </p:spTree>
    <p:extLst>
      <p:ext uri="{BB962C8B-B14F-4D97-AF65-F5344CB8AC3E}">
        <p14:creationId xmlns:p14="http://schemas.microsoft.com/office/powerpoint/2010/main" val="200322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4144"/>
            <a:ext cx="8153400" cy="990600"/>
          </a:xfrm>
        </p:spPr>
        <p:txBody>
          <a:bodyPr>
            <a:normAutofit fontScale="90000"/>
          </a:bodyPr>
          <a:lstStyle/>
          <a:p>
            <a:r>
              <a:rPr lang="it-IT" dirty="0" smtClean="0"/>
              <a:t>Conservazione e variazione del momento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13</a:t>
            </a:fld>
            <a:endParaRPr lang="it-IT"/>
          </a:p>
        </p:txBody>
      </p:sp>
      <p:pic>
        <p:nvPicPr>
          <p:cNvPr id="4" name="Picture 3"/>
          <p:cNvPicPr>
            <a:picLocks noChangeAspect="1"/>
          </p:cNvPicPr>
          <p:nvPr/>
        </p:nvPicPr>
        <p:blipFill>
          <a:blip r:embed="rId2"/>
          <a:stretch>
            <a:fillRect/>
          </a:stretch>
        </p:blipFill>
        <p:spPr>
          <a:xfrm>
            <a:off x="6804248" y="1547673"/>
            <a:ext cx="2304256" cy="2817431"/>
          </a:xfrm>
          <a:prstGeom prst="rect">
            <a:avLst/>
          </a:prstGeom>
        </p:spPr>
      </p:pic>
      <p:sp>
        <p:nvSpPr>
          <p:cNvPr id="8" name="Rectangle 7"/>
          <p:cNvSpPr/>
          <p:nvPr/>
        </p:nvSpPr>
        <p:spPr>
          <a:xfrm>
            <a:off x="107504" y="1556792"/>
            <a:ext cx="6408712" cy="2123658"/>
          </a:xfrm>
          <a:prstGeom prst="rect">
            <a:avLst/>
          </a:prstGeom>
        </p:spPr>
        <p:txBody>
          <a:bodyPr wrap="square">
            <a:spAutoFit/>
          </a:bodyPr>
          <a:lstStyle/>
          <a:p>
            <a:pPr algn="just"/>
            <a:r>
              <a:rPr lang="it-IT" sz="2200" dirty="0"/>
              <a:t>Se gli attriti sono trascurabili, una ruota di bicicletta </a:t>
            </a:r>
            <a:r>
              <a:rPr lang="it-IT" sz="2200" dirty="0" smtClean="0"/>
              <a:t>messa </a:t>
            </a:r>
            <a:r>
              <a:rPr lang="it-IT" sz="2200" dirty="0"/>
              <a:t>in rotazione continua a girare attorno al proprio asse. Sulla ruota agisce la forza-peso </a:t>
            </a:r>
            <a:r>
              <a:rPr lang="it-IT" sz="2200" b="1" dirty="0" smtClean="0"/>
              <a:t>F</a:t>
            </a:r>
            <a:r>
              <a:rPr lang="it-IT" sz="2200" baseline="-25000" dirty="0" smtClean="0"/>
              <a:t>p</a:t>
            </a:r>
            <a:r>
              <a:rPr lang="it-IT" sz="2200" dirty="0" smtClean="0"/>
              <a:t> </a:t>
            </a:r>
            <a:r>
              <a:rPr lang="it-IT" sz="2200" dirty="0"/>
              <a:t>, applicata al baricentro, che coincide con il centro di rotazione O; il momento </a:t>
            </a:r>
            <a:r>
              <a:rPr lang="it-IT" sz="2200" b="1" dirty="0"/>
              <a:t>M</a:t>
            </a:r>
            <a:r>
              <a:rPr lang="it-IT" sz="2200" dirty="0"/>
              <a:t> della forza </a:t>
            </a:r>
            <a:r>
              <a:rPr lang="it-IT" sz="2200" b="1" dirty="0" smtClean="0"/>
              <a:t>F</a:t>
            </a:r>
            <a:r>
              <a:rPr lang="it-IT" sz="2200" baseline="-25000" dirty="0" smtClean="0"/>
              <a:t>p</a:t>
            </a:r>
            <a:r>
              <a:rPr lang="it-IT" sz="2200" dirty="0" smtClean="0"/>
              <a:t> </a:t>
            </a:r>
            <a:r>
              <a:rPr lang="it-IT" sz="2200" dirty="0"/>
              <a:t>rispetto a O è nullo, poiché il braccio di tale forza è nullo.</a:t>
            </a:r>
          </a:p>
        </p:txBody>
      </p:sp>
      <p:pic>
        <p:nvPicPr>
          <p:cNvPr id="9" name="Picture 8"/>
          <p:cNvPicPr>
            <a:picLocks noChangeAspect="1"/>
          </p:cNvPicPr>
          <p:nvPr/>
        </p:nvPicPr>
        <p:blipFill>
          <a:blip r:embed="rId3"/>
          <a:stretch>
            <a:fillRect/>
          </a:stretch>
        </p:blipFill>
        <p:spPr>
          <a:xfrm>
            <a:off x="29266" y="3933056"/>
            <a:ext cx="2780756" cy="2924943"/>
          </a:xfrm>
          <a:prstGeom prst="rect">
            <a:avLst/>
          </a:prstGeom>
        </p:spPr>
      </p:pic>
      <p:sp>
        <p:nvSpPr>
          <p:cNvPr id="10" name="Rectangle 9"/>
          <p:cNvSpPr/>
          <p:nvPr/>
        </p:nvSpPr>
        <p:spPr>
          <a:xfrm>
            <a:off x="2987824" y="4697268"/>
            <a:ext cx="6012160" cy="1107996"/>
          </a:xfrm>
          <a:prstGeom prst="rect">
            <a:avLst/>
          </a:prstGeom>
        </p:spPr>
        <p:txBody>
          <a:bodyPr wrap="square">
            <a:spAutoFit/>
          </a:bodyPr>
          <a:lstStyle/>
          <a:p>
            <a:pPr algn="just"/>
            <a:r>
              <a:rPr lang="it-IT" sz="2200" dirty="0"/>
              <a:t>Rispetto al centro della Terra O, il momento della forza di gravità </a:t>
            </a:r>
            <a:r>
              <a:rPr lang="it-IT" sz="2200" b="1" dirty="0" err="1"/>
              <a:t>F</a:t>
            </a:r>
            <a:r>
              <a:rPr lang="it-IT" sz="2200" dirty="0"/>
              <a:t> sul satellite è nullo perché il braccio di </a:t>
            </a:r>
            <a:r>
              <a:rPr lang="it-IT" sz="2200" b="1" dirty="0" err="1"/>
              <a:t>F</a:t>
            </a:r>
            <a:r>
              <a:rPr lang="it-IT" sz="2200" dirty="0"/>
              <a:t> è nullo.</a:t>
            </a:r>
          </a:p>
        </p:txBody>
      </p:sp>
    </p:spTree>
    <p:extLst>
      <p:ext uri="{BB962C8B-B14F-4D97-AF65-F5344CB8AC3E}">
        <p14:creationId xmlns:p14="http://schemas.microsoft.com/office/powerpoint/2010/main" val="265617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4144"/>
            <a:ext cx="8153400" cy="990600"/>
          </a:xfrm>
        </p:spPr>
        <p:txBody>
          <a:bodyPr>
            <a:normAutofit fontScale="90000"/>
          </a:bodyPr>
          <a:lstStyle/>
          <a:p>
            <a:r>
              <a:rPr lang="it-IT" dirty="0" smtClean="0"/>
              <a:t>Legge di conservazione del momento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14</a:t>
            </a:fld>
            <a:endParaRPr lang="it-IT"/>
          </a:p>
        </p:txBody>
      </p:sp>
      <p:sp>
        <p:nvSpPr>
          <p:cNvPr id="5" name="Rectangle 4"/>
          <p:cNvSpPr/>
          <p:nvPr/>
        </p:nvSpPr>
        <p:spPr>
          <a:xfrm>
            <a:off x="0" y="1556792"/>
            <a:ext cx="9144000" cy="1015663"/>
          </a:xfrm>
          <a:prstGeom prst="rect">
            <a:avLst/>
          </a:prstGeom>
        </p:spPr>
        <p:txBody>
          <a:bodyPr wrap="square">
            <a:spAutoFit/>
          </a:bodyPr>
          <a:lstStyle/>
          <a:p>
            <a:pPr algn="just"/>
            <a:r>
              <a:rPr lang="it-IT" sz="2000" dirty="0"/>
              <a:t>Se, per un intervallo di tempo ∆t, su un sistema agiscono forze che hanno un momento totale costante </a:t>
            </a:r>
            <a:r>
              <a:rPr lang="it-IT" sz="2000" b="1" dirty="0"/>
              <a:t>M</a:t>
            </a:r>
            <a:r>
              <a:rPr lang="it-IT" sz="2000" dirty="0"/>
              <a:t> rispetto a un punto O, la variazione del momento angolare del </a:t>
            </a:r>
            <a:r>
              <a:rPr lang="it-IT" sz="2000" dirty="0" smtClean="0"/>
              <a:t>sistema </a:t>
            </a:r>
            <a:r>
              <a:rPr lang="it-IT" sz="2000" dirty="0"/>
              <a:t>è data dall’equazione:</a:t>
            </a:r>
          </a:p>
        </p:txBody>
      </p:sp>
      <p:pic>
        <p:nvPicPr>
          <p:cNvPr id="6" name="Picture 5"/>
          <p:cNvPicPr>
            <a:picLocks noChangeAspect="1"/>
          </p:cNvPicPr>
          <p:nvPr/>
        </p:nvPicPr>
        <p:blipFill>
          <a:blip r:embed="rId3"/>
          <a:stretch>
            <a:fillRect/>
          </a:stretch>
        </p:blipFill>
        <p:spPr>
          <a:xfrm>
            <a:off x="251520" y="2634208"/>
            <a:ext cx="8316416" cy="1730896"/>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721178640"/>
              </p:ext>
            </p:extLst>
          </p:nvPr>
        </p:nvGraphicFramePr>
        <p:xfrm>
          <a:off x="5148064" y="4653136"/>
          <a:ext cx="2589720" cy="1656184"/>
        </p:xfrm>
        <a:graphic>
          <a:graphicData uri="http://schemas.openxmlformats.org/presentationml/2006/ole">
            <mc:AlternateContent xmlns:mc="http://schemas.openxmlformats.org/markup-compatibility/2006">
              <mc:Choice xmlns:v="urn:schemas-microsoft-com:vml" Requires="v">
                <p:oleObj spid="_x0000_s5160" name="Equation" r:id="rId4" imgW="533400" imgH="406400" progId="Equation.3">
                  <p:embed/>
                </p:oleObj>
              </mc:Choice>
              <mc:Fallback>
                <p:oleObj name="Equation" r:id="rId4" imgW="533400" imgH="406400" progId="Equation.3">
                  <p:embed/>
                  <p:pic>
                    <p:nvPicPr>
                      <p:cNvPr id="0" name=""/>
                      <p:cNvPicPr/>
                      <p:nvPr/>
                    </p:nvPicPr>
                    <p:blipFill>
                      <a:blip r:embed="rId5"/>
                      <a:stretch>
                        <a:fillRect/>
                      </a:stretch>
                    </p:blipFill>
                    <p:spPr>
                      <a:xfrm>
                        <a:off x="5148064" y="4653136"/>
                        <a:ext cx="2589720" cy="1656184"/>
                      </a:xfrm>
                      <a:prstGeom prst="rect">
                        <a:avLst/>
                      </a:prstGeom>
                    </p:spPr>
                  </p:pic>
                </p:oleObj>
              </mc:Fallback>
            </mc:AlternateContent>
          </a:graphicData>
        </a:graphic>
      </p:graphicFrame>
      <p:sp>
        <p:nvSpPr>
          <p:cNvPr id="11" name="TextBox 10"/>
          <p:cNvSpPr txBox="1"/>
          <p:nvPr/>
        </p:nvSpPr>
        <p:spPr>
          <a:xfrm>
            <a:off x="899592" y="4869160"/>
            <a:ext cx="4104456" cy="1200329"/>
          </a:xfrm>
          <a:prstGeom prst="rect">
            <a:avLst/>
          </a:prstGeom>
          <a:noFill/>
        </p:spPr>
        <p:txBody>
          <a:bodyPr wrap="square" rtlCol="0">
            <a:spAutoFit/>
          </a:bodyPr>
          <a:lstStyle/>
          <a:p>
            <a:r>
              <a:rPr lang="it-IT" sz="3600" i="1" dirty="0" smtClean="0">
                <a:solidFill>
                  <a:srgbClr val="FF0000"/>
                </a:solidFill>
              </a:rPr>
              <a:t>Teorema del momento angolare</a:t>
            </a:r>
            <a:endParaRPr lang="it-IT" sz="3600" i="1" dirty="0">
              <a:solidFill>
                <a:srgbClr val="FF0000"/>
              </a:solidFill>
            </a:endParaRPr>
          </a:p>
        </p:txBody>
      </p:sp>
      <p:sp>
        <p:nvSpPr>
          <p:cNvPr id="12" name="Rectangle 11"/>
          <p:cNvSpPr/>
          <p:nvPr/>
        </p:nvSpPr>
        <p:spPr>
          <a:xfrm>
            <a:off x="899592" y="4653136"/>
            <a:ext cx="6984776" cy="172819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8554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4144"/>
            <a:ext cx="8153400" cy="990600"/>
          </a:xfrm>
        </p:spPr>
        <p:txBody>
          <a:bodyPr>
            <a:normAutofit fontScale="90000"/>
          </a:bodyPr>
          <a:lstStyle/>
          <a:p>
            <a:r>
              <a:rPr lang="it-IT" dirty="0" smtClean="0"/>
              <a:t>Legge di conservazione del momento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15</a:t>
            </a:fld>
            <a:endParaRPr lang="it-IT"/>
          </a:p>
        </p:txBody>
      </p:sp>
      <p:sp>
        <p:nvSpPr>
          <p:cNvPr id="4" name="Rectangle 3"/>
          <p:cNvSpPr/>
          <p:nvPr/>
        </p:nvSpPr>
        <p:spPr>
          <a:xfrm>
            <a:off x="0" y="1508591"/>
            <a:ext cx="7020272" cy="1554272"/>
          </a:xfrm>
          <a:prstGeom prst="rect">
            <a:avLst/>
          </a:prstGeom>
        </p:spPr>
        <p:txBody>
          <a:bodyPr wrap="square">
            <a:spAutoFit/>
          </a:bodyPr>
          <a:lstStyle/>
          <a:p>
            <a:pPr algn="just"/>
            <a:r>
              <a:rPr lang="it-IT" sz="1900" dirty="0" smtClean="0"/>
              <a:t>Se giriamo un timone con una forza </a:t>
            </a:r>
            <a:r>
              <a:rPr lang="it-IT" sz="1900" b="1" dirty="0" err="1" smtClean="0"/>
              <a:t>F</a:t>
            </a:r>
            <a:r>
              <a:rPr lang="it-IT" sz="1900" dirty="0" smtClean="0"/>
              <a:t> di modulo costante, sempre perpendicolare alla maniglia e applicata a distanza </a:t>
            </a:r>
            <a:r>
              <a:rPr lang="it-IT" sz="1900" dirty="0" err="1" smtClean="0"/>
              <a:t>r</a:t>
            </a:r>
            <a:r>
              <a:rPr lang="it-IT" sz="1900" dirty="0" smtClean="0"/>
              <a:t> dal centro, il momento della forza rispetto al centro è costante e ha modulo M = </a:t>
            </a:r>
            <a:r>
              <a:rPr lang="it-IT" sz="1900" dirty="0" err="1" smtClean="0"/>
              <a:t>r</a:t>
            </a:r>
            <a:r>
              <a:rPr lang="it-IT" sz="1900" dirty="0" smtClean="0"/>
              <a:t> </a:t>
            </a:r>
            <a:r>
              <a:rPr lang="it-IT" sz="1900" dirty="0" err="1" smtClean="0"/>
              <a:t>F</a:t>
            </a:r>
            <a:r>
              <a:rPr lang="it-IT" sz="1900" dirty="0" smtClean="0"/>
              <a:t>. Nel caso in cui il timone sia inizialmente fermo, dopo un tempo ∆t il momento angolare da esso acquistato ha modulo L = M ∆t = </a:t>
            </a:r>
            <a:r>
              <a:rPr lang="it-IT" sz="1900" dirty="0" err="1" smtClean="0"/>
              <a:t>r</a:t>
            </a:r>
            <a:r>
              <a:rPr lang="it-IT" sz="1900" dirty="0" smtClean="0"/>
              <a:t> </a:t>
            </a:r>
            <a:r>
              <a:rPr lang="it-IT" sz="1900" dirty="0" err="1" smtClean="0"/>
              <a:t>F</a:t>
            </a:r>
            <a:r>
              <a:rPr lang="it-IT" sz="1900" dirty="0" smtClean="0"/>
              <a:t> ∆t.</a:t>
            </a:r>
            <a:endParaRPr lang="it-IT" sz="1900" dirty="0"/>
          </a:p>
        </p:txBody>
      </p:sp>
      <p:pic>
        <p:nvPicPr>
          <p:cNvPr id="8" name="Picture 7"/>
          <p:cNvPicPr>
            <a:picLocks noChangeAspect="1"/>
          </p:cNvPicPr>
          <p:nvPr/>
        </p:nvPicPr>
        <p:blipFill>
          <a:blip r:embed="rId2"/>
          <a:stretch>
            <a:fillRect/>
          </a:stretch>
        </p:blipFill>
        <p:spPr>
          <a:xfrm>
            <a:off x="7020272" y="1741840"/>
            <a:ext cx="2088232" cy="2263223"/>
          </a:xfrm>
          <a:prstGeom prst="rect">
            <a:avLst/>
          </a:prstGeom>
        </p:spPr>
      </p:pic>
      <p:sp>
        <p:nvSpPr>
          <p:cNvPr id="9" name="Rectangle 8"/>
          <p:cNvSpPr/>
          <p:nvPr/>
        </p:nvSpPr>
        <p:spPr>
          <a:xfrm>
            <a:off x="0" y="3068960"/>
            <a:ext cx="7020272" cy="1554272"/>
          </a:xfrm>
          <a:prstGeom prst="rect">
            <a:avLst/>
          </a:prstGeom>
        </p:spPr>
        <p:txBody>
          <a:bodyPr wrap="square">
            <a:spAutoFit/>
          </a:bodyPr>
          <a:lstStyle/>
          <a:p>
            <a:pPr algn="just"/>
            <a:r>
              <a:rPr lang="it-IT" sz="1900" dirty="0"/>
              <a:t>La legge espressa dalla </a:t>
            </a:r>
            <a:r>
              <a:rPr lang="it-IT" sz="1900" dirty="0" smtClean="0"/>
              <a:t>è </a:t>
            </a:r>
            <a:r>
              <a:rPr lang="it-IT" sz="1900" dirty="0"/>
              <a:t>l’analogo, per le </a:t>
            </a:r>
            <a:r>
              <a:rPr lang="it-IT" sz="1900" dirty="0" smtClean="0"/>
              <a:t>rotazioni</a:t>
            </a:r>
            <a:r>
              <a:rPr lang="it-IT" sz="1900" dirty="0"/>
              <a:t>, del teorema dell’impulso che vale per i moti di traslazione. Essa stabilisce che il momento angolare </a:t>
            </a:r>
            <a:r>
              <a:rPr lang="it-IT" sz="1900" b="1" dirty="0"/>
              <a:t>L</a:t>
            </a:r>
            <a:r>
              <a:rPr lang="it-IT" sz="1900" dirty="0"/>
              <a:t> di un sistema si conserva (cioè si ha </a:t>
            </a:r>
            <a:r>
              <a:rPr lang="it-IT" sz="1900" dirty="0" smtClean="0">
                <a:latin typeface="Symbol" charset="2"/>
                <a:cs typeface="Symbol" charset="2"/>
              </a:rPr>
              <a:t>D</a:t>
            </a:r>
            <a:r>
              <a:rPr lang="it-IT" sz="1900" b="1" dirty="0" smtClean="0"/>
              <a:t>L</a:t>
            </a:r>
            <a:r>
              <a:rPr lang="it-IT" sz="1900" dirty="0" smtClean="0"/>
              <a:t> </a:t>
            </a:r>
            <a:r>
              <a:rPr lang="it-IT" sz="1900" dirty="0"/>
              <a:t>= 0) quando il momento delle forze esterne applicate al sistema è nullo; altrimenti, la variazione di </a:t>
            </a:r>
            <a:r>
              <a:rPr lang="it-IT" sz="1900" b="1" dirty="0"/>
              <a:t>L</a:t>
            </a:r>
            <a:r>
              <a:rPr lang="it-IT" sz="1900" dirty="0"/>
              <a:t> è uguale al </a:t>
            </a:r>
            <a:r>
              <a:rPr lang="it-IT" sz="1900" dirty="0" smtClean="0"/>
              <a:t>prodotto </a:t>
            </a:r>
            <a:r>
              <a:rPr lang="it-IT" sz="1900" b="1" dirty="0" err="1"/>
              <a:t>M</a:t>
            </a:r>
            <a:r>
              <a:rPr lang="it-IT" sz="1900" dirty="0" err="1">
                <a:latin typeface="Symbol" charset="2"/>
                <a:cs typeface="Symbol" charset="2"/>
              </a:rPr>
              <a:t>D</a:t>
            </a:r>
            <a:r>
              <a:rPr lang="it-IT" sz="1900" dirty="0" err="1"/>
              <a:t>t</a:t>
            </a:r>
            <a:r>
              <a:rPr lang="it-IT" sz="1900" dirty="0"/>
              <a:t>.</a:t>
            </a:r>
          </a:p>
        </p:txBody>
      </p:sp>
      <p:pic>
        <p:nvPicPr>
          <p:cNvPr id="10" name="Picture 9"/>
          <p:cNvPicPr>
            <a:picLocks noChangeAspect="1"/>
          </p:cNvPicPr>
          <p:nvPr/>
        </p:nvPicPr>
        <p:blipFill>
          <a:blip r:embed="rId3"/>
          <a:stretch>
            <a:fillRect/>
          </a:stretch>
        </p:blipFill>
        <p:spPr>
          <a:xfrm>
            <a:off x="323528" y="4653136"/>
            <a:ext cx="8633084" cy="2160240"/>
          </a:xfrm>
          <a:prstGeom prst="rect">
            <a:avLst/>
          </a:prstGeom>
        </p:spPr>
      </p:pic>
    </p:spTree>
    <p:extLst>
      <p:ext uri="{BB962C8B-B14F-4D97-AF65-F5344CB8AC3E}">
        <p14:creationId xmlns:p14="http://schemas.microsoft.com/office/powerpoint/2010/main" val="71069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Dinamica del corpo rigido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16</a:t>
            </a:fld>
            <a:endParaRPr lang="it-IT"/>
          </a:p>
        </p:txBody>
      </p:sp>
      <p:sp>
        <p:nvSpPr>
          <p:cNvPr id="9" name="Rectangle 8"/>
          <p:cNvSpPr/>
          <p:nvPr/>
        </p:nvSpPr>
        <p:spPr>
          <a:xfrm>
            <a:off x="0" y="1556792"/>
            <a:ext cx="9144000" cy="2554545"/>
          </a:xfrm>
          <a:prstGeom prst="rect">
            <a:avLst/>
          </a:prstGeom>
        </p:spPr>
        <p:txBody>
          <a:bodyPr wrap="square">
            <a:spAutoFit/>
          </a:bodyPr>
          <a:lstStyle/>
          <a:p>
            <a:pPr marL="342900" indent="-342900">
              <a:buFont typeface="Arial"/>
              <a:buChar char="•"/>
            </a:pPr>
            <a:r>
              <a:rPr lang="it-IT" sz="2000" dirty="0"/>
              <a:t>Un </a:t>
            </a:r>
            <a:r>
              <a:rPr lang="it-IT" sz="2000" dirty="0">
                <a:solidFill>
                  <a:srgbClr val="FF0000"/>
                </a:solidFill>
              </a:rPr>
              <a:t>corpo rigido </a:t>
            </a:r>
            <a:r>
              <a:rPr lang="it-IT" sz="2000" dirty="0"/>
              <a:t>è un oggetto o meglio un sistema di punti materiali in cui le distanze relative </a:t>
            </a:r>
            <a:r>
              <a:rPr lang="it-IT" sz="2000" dirty="0" smtClean="0"/>
              <a:t>NON cambiano.</a:t>
            </a:r>
          </a:p>
          <a:p>
            <a:pPr marL="342900" indent="-342900">
              <a:buFont typeface="Arial"/>
              <a:buChar char="•"/>
            </a:pPr>
            <a:endParaRPr lang="it-IT" sz="2000" dirty="0"/>
          </a:p>
          <a:p>
            <a:pPr marL="342900" indent="-342900">
              <a:buFont typeface="Arial"/>
              <a:buChar char="•"/>
            </a:pPr>
            <a:r>
              <a:rPr lang="it-IT" sz="2000" dirty="0"/>
              <a:t>Un corpo rigido diventa quindi la definizione di un oggetto reale esteso. </a:t>
            </a:r>
            <a:endParaRPr lang="it-IT" sz="2000" dirty="0" smtClean="0"/>
          </a:p>
          <a:p>
            <a:pPr marL="342900" indent="-342900">
              <a:buFont typeface="Arial"/>
              <a:buChar char="•"/>
            </a:pPr>
            <a:endParaRPr lang="it-IT" sz="2000" dirty="0"/>
          </a:p>
          <a:p>
            <a:pPr marL="342900" indent="-342900">
              <a:buFont typeface="Arial"/>
              <a:buChar char="•"/>
            </a:pPr>
            <a:r>
              <a:rPr lang="it-IT" sz="2000" dirty="0"/>
              <a:t>Le forze interne (forze di coesione che mantengono invariate le </a:t>
            </a:r>
            <a:r>
              <a:rPr lang="it-IT" sz="2000" dirty="0" smtClean="0"/>
              <a:t>distanze </a:t>
            </a:r>
            <a:r>
              <a:rPr lang="it-IT" sz="2000" dirty="0"/>
              <a:t>fra i punti) hanno le seguenti caratteristiche: </a:t>
            </a:r>
          </a:p>
          <a:p>
            <a:pPr marL="342900" indent="-342900">
              <a:buFont typeface="Arial"/>
              <a:buChar char="•"/>
            </a:pPr>
            <a:endParaRPr lang="it-IT"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1523783267"/>
              </p:ext>
            </p:extLst>
          </p:nvPr>
        </p:nvGraphicFramePr>
        <p:xfrm>
          <a:off x="755576" y="4077072"/>
          <a:ext cx="1404156" cy="576064"/>
        </p:xfrm>
        <a:graphic>
          <a:graphicData uri="http://schemas.openxmlformats.org/presentationml/2006/ole">
            <mc:AlternateContent xmlns:mc="http://schemas.openxmlformats.org/markup-compatibility/2006">
              <mc:Choice xmlns:v="urn:schemas-microsoft-com:vml" Requires="v">
                <p:oleObj spid="_x0000_s11359" name="Equation" r:id="rId3" imgW="495300" imgH="203200" progId="Equation.3">
                  <p:embed/>
                </p:oleObj>
              </mc:Choice>
              <mc:Fallback>
                <p:oleObj name="Equation" r:id="rId3" imgW="495300" imgH="203200" progId="Equation.3">
                  <p:embed/>
                  <p:pic>
                    <p:nvPicPr>
                      <p:cNvPr id="0" name=""/>
                      <p:cNvPicPr/>
                      <p:nvPr/>
                    </p:nvPicPr>
                    <p:blipFill>
                      <a:blip r:embed="rId4"/>
                      <a:stretch>
                        <a:fillRect/>
                      </a:stretch>
                    </p:blipFill>
                    <p:spPr>
                      <a:xfrm>
                        <a:off x="755576" y="4077072"/>
                        <a:ext cx="1404156" cy="57606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82436772"/>
              </p:ext>
            </p:extLst>
          </p:nvPr>
        </p:nvGraphicFramePr>
        <p:xfrm>
          <a:off x="755576" y="4941168"/>
          <a:ext cx="1547812" cy="576262"/>
        </p:xfrm>
        <a:graphic>
          <a:graphicData uri="http://schemas.openxmlformats.org/presentationml/2006/ole">
            <mc:AlternateContent xmlns:mc="http://schemas.openxmlformats.org/markup-compatibility/2006">
              <mc:Choice xmlns:v="urn:schemas-microsoft-com:vml" Requires="v">
                <p:oleObj spid="_x0000_s11360" name="Equation" r:id="rId5" imgW="546100" imgH="203200" progId="Equation.3">
                  <p:embed/>
                </p:oleObj>
              </mc:Choice>
              <mc:Fallback>
                <p:oleObj name="Equation" r:id="rId5" imgW="546100" imgH="203200" progId="Equation.3">
                  <p:embed/>
                  <p:pic>
                    <p:nvPicPr>
                      <p:cNvPr id="0" name=""/>
                      <p:cNvPicPr/>
                      <p:nvPr/>
                    </p:nvPicPr>
                    <p:blipFill>
                      <a:blip r:embed="rId6"/>
                      <a:stretch>
                        <a:fillRect/>
                      </a:stretch>
                    </p:blipFill>
                    <p:spPr>
                      <a:xfrm>
                        <a:off x="755576" y="4941168"/>
                        <a:ext cx="1547812" cy="57626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517428043"/>
              </p:ext>
            </p:extLst>
          </p:nvPr>
        </p:nvGraphicFramePr>
        <p:xfrm>
          <a:off x="772790" y="5805264"/>
          <a:ext cx="1512888" cy="576263"/>
        </p:xfrm>
        <a:graphic>
          <a:graphicData uri="http://schemas.openxmlformats.org/presentationml/2006/ole">
            <mc:AlternateContent xmlns:mc="http://schemas.openxmlformats.org/markup-compatibility/2006">
              <mc:Choice xmlns:v="urn:schemas-microsoft-com:vml" Requires="v">
                <p:oleObj spid="_x0000_s11361" name="Equation" r:id="rId7" imgW="533400" imgH="203200" progId="Equation.3">
                  <p:embed/>
                </p:oleObj>
              </mc:Choice>
              <mc:Fallback>
                <p:oleObj name="Equation" r:id="rId7" imgW="533400" imgH="203200" progId="Equation.3">
                  <p:embed/>
                  <p:pic>
                    <p:nvPicPr>
                      <p:cNvPr id="0" name=""/>
                      <p:cNvPicPr/>
                      <p:nvPr/>
                    </p:nvPicPr>
                    <p:blipFill>
                      <a:blip r:embed="rId8"/>
                      <a:stretch>
                        <a:fillRect/>
                      </a:stretch>
                    </p:blipFill>
                    <p:spPr>
                      <a:xfrm>
                        <a:off x="772790" y="5805264"/>
                        <a:ext cx="1512888" cy="576263"/>
                      </a:xfrm>
                      <a:prstGeom prst="rect">
                        <a:avLst/>
                      </a:prstGeom>
                    </p:spPr>
                  </p:pic>
                </p:oleObj>
              </mc:Fallback>
            </mc:AlternateContent>
          </a:graphicData>
        </a:graphic>
      </p:graphicFrame>
      <p:sp>
        <p:nvSpPr>
          <p:cNvPr id="14" name="TextBox 13"/>
          <p:cNvSpPr txBox="1"/>
          <p:nvPr/>
        </p:nvSpPr>
        <p:spPr>
          <a:xfrm>
            <a:off x="3563888" y="4139788"/>
            <a:ext cx="5112568" cy="400110"/>
          </a:xfrm>
          <a:prstGeom prst="rect">
            <a:avLst/>
          </a:prstGeom>
          <a:noFill/>
        </p:spPr>
        <p:txBody>
          <a:bodyPr wrap="square" rtlCol="0">
            <a:spAutoFit/>
          </a:bodyPr>
          <a:lstStyle/>
          <a:p>
            <a:r>
              <a:rPr lang="it-IT" sz="2000" dirty="0" smtClean="0"/>
              <a:t>NON hanno risultante  </a:t>
            </a:r>
            <a:endParaRPr lang="it-IT" sz="2000" dirty="0"/>
          </a:p>
        </p:txBody>
      </p:sp>
      <p:sp>
        <p:nvSpPr>
          <p:cNvPr id="15" name="TextBox 14"/>
          <p:cNvSpPr txBox="1"/>
          <p:nvPr/>
        </p:nvSpPr>
        <p:spPr>
          <a:xfrm>
            <a:off x="3563888" y="5045114"/>
            <a:ext cx="5112568" cy="400110"/>
          </a:xfrm>
          <a:prstGeom prst="rect">
            <a:avLst/>
          </a:prstGeom>
          <a:noFill/>
        </p:spPr>
        <p:txBody>
          <a:bodyPr wrap="square" rtlCol="0">
            <a:spAutoFit/>
          </a:bodyPr>
          <a:lstStyle/>
          <a:p>
            <a:r>
              <a:rPr lang="it-IT" sz="2000" dirty="0" smtClean="0"/>
              <a:t>NON hanno momento</a:t>
            </a:r>
            <a:endParaRPr lang="it-IT" sz="2000" dirty="0"/>
          </a:p>
        </p:txBody>
      </p:sp>
      <p:sp>
        <p:nvSpPr>
          <p:cNvPr id="16" name="TextBox 15"/>
          <p:cNvSpPr txBox="1"/>
          <p:nvPr/>
        </p:nvSpPr>
        <p:spPr>
          <a:xfrm>
            <a:off x="3563888" y="5981218"/>
            <a:ext cx="5112568" cy="400110"/>
          </a:xfrm>
          <a:prstGeom prst="rect">
            <a:avLst/>
          </a:prstGeom>
          <a:noFill/>
        </p:spPr>
        <p:txBody>
          <a:bodyPr wrap="square" rtlCol="0">
            <a:spAutoFit/>
          </a:bodyPr>
          <a:lstStyle/>
          <a:p>
            <a:r>
              <a:rPr lang="it-IT" sz="2000" dirty="0" smtClean="0"/>
              <a:t>NON compiono lavoro</a:t>
            </a:r>
            <a:endParaRPr lang="it-IT" sz="2000" dirty="0"/>
          </a:p>
        </p:txBody>
      </p:sp>
    </p:spTree>
    <p:extLst>
      <p:ext uri="{BB962C8B-B14F-4D97-AF65-F5344CB8AC3E}">
        <p14:creationId xmlns:p14="http://schemas.microsoft.com/office/powerpoint/2010/main" val="1529998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Dinamica del corpo rigido</a:t>
            </a:r>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17</a:t>
            </a:fld>
            <a:endParaRPr lang="it-IT"/>
          </a:p>
        </p:txBody>
      </p:sp>
      <p:sp>
        <p:nvSpPr>
          <p:cNvPr id="5" name="Rectangle 4"/>
          <p:cNvSpPr/>
          <p:nvPr/>
        </p:nvSpPr>
        <p:spPr>
          <a:xfrm>
            <a:off x="56283" y="1628800"/>
            <a:ext cx="8238153" cy="461665"/>
          </a:xfrm>
          <a:prstGeom prst="rect">
            <a:avLst/>
          </a:prstGeom>
        </p:spPr>
        <p:txBody>
          <a:bodyPr wrap="none">
            <a:spAutoFit/>
          </a:bodyPr>
          <a:lstStyle/>
          <a:p>
            <a:r>
              <a:rPr lang="it-IT" sz="2400" dirty="0"/>
              <a:t>Tale sistema è quindi descritto dalle seguenti equazioni </a:t>
            </a:r>
            <a:r>
              <a:rPr lang="it-IT" sz="2400" dirty="0" smtClean="0"/>
              <a:t>dinamiche:</a:t>
            </a:r>
            <a:endParaRPr lang="it-IT" sz="2400" dirty="0"/>
          </a:p>
        </p:txBody>
      </p:sp>
      <p:sp>
        <p:nvSpPr>
          <p:cNvPr id="6" name="Rectangle 5"/>
          <p:cNvSpPr/>
          <p:nvPr/>
        </p:nvSpPr>
        <p:spPr>
          <a:xfrm>
            <a:off x="251520" y="2289646"/>
            <a:ext cx="2936359" cy="923330"/>
          </a:xfrm>
          <a:prstGeom prst="rect">
            <a:avLst/>
          </a:prstGeom>
        </p:spPr>
        <p:txBody>
          <a:bodyPr wrap="square">
            <a:spAutoFit/>
          </a:bodyPr>
          <a:lstStyle/>
          <a:p>
            <a:pPr algn="just"/>
            <a:r>
              <a:rPr lang="it-IT" dirty="0"/>
              <a:t>Le forze esterne sono responsabili del moto del Centro di Massa</a:t>
            </a:r>
          </a:p>
        </p:txBody>
      </p:sp>
      <p:graphicFrame>
        <p:nvGraphicFramePr>
          <p:cNvPr id="7" name="Object 6"/>
          <p:cNvGraphicFramePr>
            <a:graphicFrameLocks noChangeAspect="1"/>
          </p:cNvGraphicFramePr>
          <p:nvPr>
            <p:extLst>
              <p:ext uri="{D42A27DB-BD31-4B8C-83A1-F6EECF244321}">
                <p14:modId xmlns:p14="http://schemas.microsoft.com/office/powerpoint/2010/main" val="1239154360"/>
              </p:ext>
            </p:extLst>
          </p:nvPr>
        </p:nvGraphicFramePr>
        <p:xfrm>
          <a:off x="5076055" y="2306163"/>
          <a:ext cx="2592289" cy="834805"/>
        </p:xfrm>
        <a:graphic>
          <a:graphicData uri="http://schemas.openxmlformats.org/presentationml/2006/ole">
            <mc:AlternateContent xmlns:mc="http://schemas.openxmlformats.org/markup-compatibility/2006">
              <mc:Choice xmlns:v="urn:schemas-microsoft-com:vml" Requires="v">
                <p:oleObj spid="_x0000_s12376" name="Equation" r:id="rId3" imgW="749300" imgH="241300" progId="Equation.3">
                  <p:embed/>
                </p:oleObj>
              </mc:Choice>
              <mc:Fallback>
                <p:oleObj name="Equation" r:id="rId3" imgW="749300" imgH="241300" progId="Equation.3">
                  <p:embed/>
                  <p:pic>
                    <p:nvPicPr>
                      <p:cNvPr id="0" name=""/>
                      <p:cNvPicPr/>
                      <p:nvPr/>
                    </p:nvPicPr>
                    <p:blipFill>
                      <a:blip r:embed="rId4"/>
                      <a:stretch>
                        <a:fillRect/>
                      </a:stretch>
                    </p:blipFill>
                    <p:spPr>
                      <a:xfrm>
                        <a:off x="5076055" y="2306163"/>
                        <a:ext cx="2592289" cy="834805"/>
                      </a:xfrm>
                      <a:prstGeom prst="rect">
                        <a:avLst/>
                      </a:prstGeom>
                    </p:spPr>
                  </p:pic>
                </p:oleObj>
              </mc:Fallback>
            </mc:AlternateContent>
          </a:graphicData>
        </a:graphic>
      </p:graphicFrame>
      <p:sp>
        <p:nvSpPr>
          <p:cNvPr id="8" name="Rectangle 7"/>
          <p:cNvSpPr/>
          <p:nvPr/>
        </p:nvSpPr>
        <p:spPr>
          <a:xfrm>
            <a:off x="251520" y="3645024"/>
            <a:ext cx="3240360" cy="1200329"/>
          </a:xfrm>
          <a:prstGeom prst="rect">
            <a:avLst/>
          </a:prstGeom>
        </p:spPr>
        <p:txBody>
          <a:bodyPr wrap="square">
            <a:spAutoFit/>
          </a:bodyPr>
          <a:lstStyle/>
          <a:p>
            <a:r>
              <a:rPr lang="it-IT" dirty="0"/>
              <a:t>I momenti delle forze esterne sono responsabili delle rotazioni intorno ad O (punto fisso o centro di massa del sistema)</a:t>
            </a:r>
          </a:p>
        </p:txBody>
      </p:sp>
      <p:graphicFrame>
        <p:nvGraphicFramePr>
          <p:cNvPr id="9" name="Object 8"/>
          <p:cNvGraphicFramePr>
            <a:graphicFrameLocks noChangeAspect="1"/>
          </p:cNvGraphicFramePr>
          <p:nvPr>
            <p:extLst>
              <p:ext uri="{D42A27DB-BD31-4B8C-83A1-F6EECF244321}">
                <p14:modId xmlns:p14="http://schemas.microsoft.com/office/powerpoint/2010/main" val="1594989110"/>
              </p:ext>
            </p:extLst>
          </p:nvPr>
        </p:nvGraphicFramePr>
        <p:xfrm>
          <a:off x="4026719" y="3494966"/>
          <a:ext cx="5081785" cy="1337384"/>
        </p:xfrm>
        <a:graphic>
          <a:graphicData uri="http://schemas.openxmlformats.org/presentationml/2006/ole">
            <mc:AlternateContent xmlns:mc="http://schemas.openxmlformats.org/markup-compatibility/2006">
              <mc:Choice xmlns:v="urn:schemas-microsoft-com:vml" Requires="v">
                <p:oleObj spid="_x0000_s12377" name="Equation" r:id="rId5" imgW="1689100" imgH="444500" progId="Equation.3">
                  <p:embed/>
                </p:oleObj>
              </mc:Choice>
              <mc:Fallback>
                <p:oleObj name="Equation" r:id="rId5" imgW="1689100" imgH="444500" progId="Equation.3">
                  <p:embed/>
                  <p:pic>
                    <p:nvPicPr>
                      <p:cNvPr id="0" name=""/>
                      <p:cNvPicPr/>
                      <p:nvPr/>
                    </p:nvPicPr>
                    <p:blipFill>
                      <a:blip r:embed="rId6"/>
                      <a:stretch>
                        <a:fillRect/>
                      </a:stretch>
                    </p:blipFill>
                    <p:spPr>
                      <a:xfrm>
                        <a:off x="4026719" y="3494966"/>
                        <a:ext cx="5081785" cy="1337384"/>
                      </a:xfrm>
                      <a:prstGeom prst="rect">
                        <a:avLst/>
                      </a:prstGeom>
                    </p:spPr>
                  </p:pic>
                </p:oleObj>
              </mc:Fallback>
            </mc:AlternateContent>
          </a:graphicData>
        </a:graphic>
      </p:graphicFrame>
      <p:sp>
        <p:nvSpPr>
          <p:cNvPr id="10" name="Rectangle 9"/>
          <p:cNvSpPr/>
          <p:nvPr/>
        </p:nvSpPr>
        <p:spPr>
          <a:xfrm>
            <a:off x="251520" y="5373216"/>
            <a:ext cx="3240360" cy="646331"/>
          </a:xfrm>
          <a:prstGeom prst="rect">
            <a:avLst/>
          </a:prstGeom>
        </p:spPr>
        <p:txBody>
          <a:bodyPr wrap="square">
            <a:spAutoFit/>
          </a:bodyPr>
          <a:lstStyle/>
          <a:p>
            <a:r>
              <a:rPr lang="it-IT" dirty="0"/>
              <a:t>Il lavoro delle forze esterne varia l’energia cinetica del sistema</a:t>
            </a:r>
          </a:p>
        </p:txBody>
      </p:sp>
      <p:graphicFrame>
        <p:nvGraphicFramePr>
          <p:cNvPr id="11" name="Object 10"/>
          <p:cNvGraphicFramePr>
            <a:graphicFrameLocks noChangeAspect="1"/>
          </p:cNvGraphicFramePr>
          <p:nvPr>
            <p:extLst>
              <p:ext uri="{D42A27DB-BD31-4B8C-83A1-F6EECF244321}">
                <p14:modId xmlns:p14="http://schemas.microsoft.com/office/powerpoint/2010/main" val="2945619029"/>
              </p:ext>
            </p:extLst>
          </p:nvPr>
        </p:nvGraphicFramePr>
        <p:xfrm>
          <a:off x="4067175" y="5391149"/>
          <a:ext cx="4919635" cy="702147"/>
        </p:xfrm>
        <a:graphic>
          <a:graphicData uri="http://schemas.openxmlformats.org/presentationml/2006/ole">
            <mc:AlternateContent xmlns:mc="http://schemas.openxmlformats.org/markup-compatibility/2006">
              <mc:Choice xmlns:v="urn:schemas-microsoft-com:vml" Requires="v">
                <p:oleObj spid="_x0000_s12378" name="Equation" r:id="rId7" imgW="1689100" imgH="241300" progId="Equation.3">
                  <p:embed/>
                </p:oleObj>
              </mc:Choice>
              <mc:Fallback>
                <p:oleObj name="Equation" r:id="rId7" imgW="1689100" imgH="241300" progId="Equation.3">
                  <p:embed/>
                  <p:pic>
                    <p:nvPicPr>
                      <p:cNvPr id="0" name=""/>
                      <p:cNvPicPr/>
                      <p:nvPr/>
                    </p:nvPicPr>
                    <p:blipFill>
                      <a:blip r:embed="rId8"/>
                      <a:stretch>
                        <a:fillRect/>
                      </a:stretch>
                    </p:blipFill>
                    <p:spPr>
                      <a:xfrm>
                        <a:off x="4067175" y="5391149"/>
                        <a:ext cx="4919635" cy="702147"/>
                      </a:xfrm>
                      <a:prstGeom prst="rect">
                        <a:avLst/>
                      </a:prstGeom>
                    </p:spPr>
                  </p:pic>
                </p:oleObj>
              </mc:Fallback>
            </mc:AlternateContent>
          </a:graphicData>
        </a:graphic>
      </p:graphicFrame>
    </p:spTree>
    <p:extLst>
      <p:ext uri="{BB962C8B-B14F-4D97-AF65-F5344CB8AC3E}">
        <p14:creationId xmlns:p14="http://schemas.microsoft.com/office/powerpoint/2010/main" val="107421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Dinamica del corpo rigido</a:t>
            </a:r>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18</a:t>
            </a:fld>
            <a:endParaRPr lang="it-IT"/>
          </a:p>
        </p:txBody>
      </p:sp>
      <p:sp>
        <p:nvSpPr>
          <p:cNvPr id="5" name="Rectangle 4"/>
          <p:cNvSpPr/>
          <p:nvPr/>
        </p:nvSpPr>
        <p:spPr>
          <a:xfrm>
            <a:off x="179512" y="1628800"/>
            <a:ext cx="8856984" cy="2308324"/>
          </a:xfrm>
          <a:prstGeom prst="rect">
            <a:avLst/>
          </a:prstGeom>
        </p:spPr>
        <p:txBody>
          <a:bodyPr wrap="square">
            <a:spAutoFit/>
          </a:bodyPr>
          <a:lstStyle/>
          <a:p>
            <a:r>
              <a:rPr lang="it-IT" sz="2400" dirty="0"/>
              <a:t>Come è fatto un corpo </a:t>
            </a:r>
            <a:r>
              <a:rPr lang="it-IT" sz="2400" dirty="0" smtClean="0"/>
              <a:t>rigido?</a:t>
            </a:r>
          </a:p>
          <a:p>
            <a:endParaRPr lang="it-IT" sz="2400" dirty="0"/>
          </a:p>
          <a:p>
            <a:r>
              <a:rPr lang="it-IT" sz="2400" dirty="0"/>
              <a:t>Esso è formato da un insieme continuo di punti materiali</a:t>
            </a:r>
            <a:r>
              <a:rPr lang="it-IT" sz="2400" dirty="0" smtClean="0"/>
              <a:t>.</a:t>
            </a:r>
          </a:p>
          <a:p>
            <a:endParaRPr lang="it-IT" sz="2400" dirty="0"/>
          </a:p>
          <a:p>
            <a:r>
              <a:rPr lang="it-IT" sz="2400" dirty="0"/>
              <a:t>Estendendo quindi ciò che si è visto per un insieme discreto di punti materiali le singole masse saranno infinitesime, ossia</a:t>
            </a:r>
          </a:p>
        </p:txBody>
      </p:sp>
      <p:sp>
        <p:nvSpPr>
          <p:cNvPr id="6" name="TextBox 5"/>
          <p:cNvSpPr txBox="1"/>
          <p:nvPr/>
        </p:nvSpPr>
        <p:spPr>
          <a:xfrm>
            <a:off x="2771800" y="4150821"/>
            <a:ext cx="720080" cy="646331"/>
          </a:xfrm>
          <a:prstGeom prst="rect">
            <a:avLst/>
          </a:prstGeom>
          <a:noFill/>
        </p:spPr>
        <p:txBody>
          <a:bodyPr wrap="square" rtlCol="0">
            <a:spAutoFit/>
          </a:bodyPr>
          <a:lstStyle/>
          <a:p>
            <a:r>
              <a:rPr lang="it-IT" sz="3600" i="1" dirty="0" smtClean="0"/>
              <a:t>m</a:t>
            </a:r>
            <a:r>
              <a:rPr lang="it-IT" sz="3600" baseline="-25000" dirty="0" smtClean="0"/>
              <a:t>i</a:t>
            </a:r>
            <a:endParaRPr lang="it-IT" sz="3600" baseline="-25000" dirty="0"/>
          </a:p>
        </p:txBody>
      </p:sp>
      <p:sp>
        <p:nvSpPr>
          <p:cNvPr id="7" name="Right Arrow 6"/>
          <p:cNvSpPr/>
          <p:nvPr/>
        </p:nvSpPr>
        <p:spPr>
          <a:xfrm>
            <a:off x="3491880" y="4510861"/>
            <a:ext cx="1152128"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TextBox 7"/>
          <p:cNvSpPr txBox="1"/>
          <p:nvPr/>
        </p:nvSpPr>
        <p:spPr>
          <a:xfrm>
            <a:off x="4716016" y="4150821"/>
            <a:ext cx="1080120" cy="646331"/>
          </a:xfrm>
          <a:prstGeom prst="rect">
            <a:avLst/>
          </a:prstGeom>
          <a:noFill/>
        </p:spPr>
        <p:txBody>
          <a:bodyPr wrap="square" rtlCol="0">
            <a:spAutoFit/>
          </a:bodyPr>
          <a:lstStyle/>
          <a:p>
            <a:r>
              <a:rPr lang="it-IT" sz="3600" i="1" dirty="0" err="1" smtClean="0"/>
              <a:t>dm</a:t>
            </a:r>
            <a:r>
              <a:rPr lang="it-IT" sz="3600" baseline="-25000" dirty="0" err="1" smtClean="0"/>
              <a:t>i</a:t>
            </a:r>
            <a:endParaRPr lang="it-IT" sz="3600" baseline="-25000" dirty="0"/>
          </a:p>
        </p:txBody>
      </p:sp>
      <p:sp>
        <p:nvSpPr>
          <p:cNvPr id="9" name="Rectangle 8"/>
          <p:cNvSpPr/>
          <p:nvPr/>
        </p:nvSpPr>
        <p:spPr>
          <a:xfrm>
            <a:off x="251520" y="5229200"/>
            <a:ext cx="6912768" cy="461665"/>
          </a:xfrm>
          <a:prstGeom prst="rect">
            <a:avLst/>
          </a:prstGeom>
        </p:spPr>
        <p:txBody>
          <a:bodyPr wrap="square">
            <a:spAutoFit/>
          </a:bodyPr>
          <a:lstStyle/>
          <a:p>
            <a:r>
              <a:rPr lang="it-IT" sz="2400" dirty="0"/>
              <a:t>Quindi tutte le somme diventano degli integrali!</a:t>
            </a:r>
          </a:p>
        </p:txBody>
      </p:sp>
    </p:spTree>
    <p:extLst>
      <p:ext uri="{BB962C8B-B14F-4D97-AF65-F5344CB8AC3E}">
        <p14:creationId xmlns:p14="http://schemas.microsoft.com/office/powerpoint/2010/main" val="375995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Centro di massa del corpo rigido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19</a:t>
            </a:fld>
            <a:endParaRPr lang="it-IT"/>
          </a:p>
        </p:txBody>
      </p:sp>
      <p:pic>
        <p:nvPicPr>
          <p:cNvPr id="5" name="Picture 4"/>
          <p:cNvPicPr>
            <a:picLocks noChangeAspect="1"/>
          </p:cNvPicPr>
          <p:nvPr/>
        </p:nvPicPr>
        <p:blipFill>
          <a:blip r:embed="rId3"/>
          <a:stretch>
            <a:fillRect/>
          </a:stretch>
        </p:blipFill>
        <p:spPr>
          <a:xfrm>
            <a:off x="35496" y="1700808"/>
            <a:ext cx="2546223" cy="2996952"/>
          </a:xfrm>
          <a:prstGeom prst="rect">
            <a:avLst/>
          </a:prstGeom>
        </p:spPr>
      </p:pic>
      <p:sp>
        <p:nvSpPr>
          <p:cNvPr id="6" name="Rectangle 5"/>
          <p:cNvSpPr/>
          <p:nvPr/>
        </p:nvSpPr>
        <p:spPr>
          <a:xfrm>
            <a:off x="683568" y="4077072"/>
            <a:ext cx="1872208" cy="792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ctangle 6"/>
          <p:cNvSpPr/>
          <p:nvPr/>
        </p:nvSpPr>
        <p:spPr>
          <a:xfrm>
            <a:off x="2771800" y="1589891"/>
            <a:ext cx="6300192" cy="830997"/>
          </a:xfrm>
          <a:prstGeom prst="rect">
            <a:avLst/>
          </a:prstGeom>
        </p:spPr>
        <p:txBody>
          <a:bodyPr wrap="square">
            <a:spAutoFit/>
          </a:bodyPr>
          <a:lstStyle/>
          <a:p>
            <a:r>
              <a:rPr lang="it-IT" sz="2400" dirty="0"/>
              <a:t>Definiamo il centro di massa di un sistema di punti materiali </a:t>
            </a:r>
            <a:r>
              <a:rPr lang="it-IT" sz="2400" dirty="0" smtClean="0"/>
              <a:t>la seguente </a:t>
            </a:r>
            <a:r>
              <a:rPr lang="it-IT" sz="2400" dirty="0"/>
              <a:t>grandezza:</a:t>
            </a:r>
          </a:p>
        </p:txBody>
      </p:sp>
      <p:graphicFrame>
        <p:nvGraphicFramePr>
          <p:cNvPr id="8" name="Object 7"/>
          <p:cNvGraphicFramePr>
            <a:graphicFrameLocks noChangeAspect="1"/>
          </p:cNvGraphicFramePr>
          <p:nvPr>
            <p:extLst>
              <p:ext uri="{D42A27DB-BD31-4B8C-83A1-F6EECF244321}">
                <p14:modId xmlns:p14="http://schemas.microsoft.com/office/powerpoint/2010/main" val="2264035232"/>
              </p:ext>
            </p:extLst>
          </p:nvPr>
        </p:nvGraphicFramePr>
        <p:xfrm>
          <a:off x="3131839" y="2420888"/>
          <a:ext cx="1872209" cy="1664185"/>
        </p:xfrm>
        <a:graphic>
          <a:graphicData uri="http://schemas.openxmlformats.org/presentationml/2006/ole">
            <mc:AlternateContent xmlns:mc="http://schemas.openxmlformats.org/markup-compatibility/2006">
              <mc:Choice xmlns:v="urn:schemas-microsoft-com:vml" Requires="v">
                <p:oleObj spid="_x0000_s13436" name="Equation" r:id="rId4" imgW="800100" imgH="711200" progId="Equation.3">
                  <p:embed/>
                </p:oleObj>
              </mc:Choice>
              <mc:Fallback>
                <p:oleObj name="Equation" r:id="rId4" imgW="800100" imgH="711200" progId="Equation.3">
                  <p:embed/>
                  <p:pic>
                    <p:nvPicPr>
                      <p:cNvPr id="0" name=""/>
                      <p:cNvPicPr/>
                      <p:nvPr/>
                    </p:nvPicPr>
                    <p:blipFill>
                      <a:blip r:embed="rId5"/>
                      <a:stretch>
                        <a:fillRect/>
                      </a:stretch>
                    </p:blipFill>
                    <p:spPr>
                      <a:xfrm>
                        <a:off x="3131839" y="2420888"/>
                        <a:ext cx="1872209" cy="166418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81612656"/>
              </p:ext>
            </p:extLst>
          </p:nvPr>
        </p:nvGraphicFramePr>
        <p:xfrm>
          <a:off x="5750768" y="2497138"/>
          <a:ext cx="2133600" cy="1343025"/>
        </p:xfrm>
        <a:graphic>
          <a:graphicData uri="http://schemas.openxmlformats.org/presentationml/2006/ole">
            <mc:AlternateContent xmlns:mc="http://schemas.openxmlformats.org/markup-compatibility/2006">
              <mc:Choice xmlns:v="urn:schemas-microsoft-com:vml" Requires="v">
                <p:oleObj spid="_x0000_s13437" name="Equation" r:id="rId6" imgW="825500" imgH="520700" progId="Equation.3">
                  <p:embed/>
                </p:oleObj>
              </mc:Choice>
              <mc:Fallback>
                <p:oleObj name="Equation" r:id="rId6" imgW="825500" imgH="520700" progId="Equation.3">
                  <p:embed/>
                  <p:pic>
                    <p:nvPicPr>
                      <p:cNvPr id="0" name=""/>
                      <p:cNvPicPr/>
                      <p:nvPr/>
                    </p:nvPicPr>
                    <p:blipFill>
                      <a:blip r:embed="rId7"/>
                      <a:stretch>
                        <a:fillRect/>
                      </a:stretch>
                    </p:blipFill>
                    <p:spPr>
                      <a:xfrm>
                        <a:off x="5750768" y="2497138"/>
                        <a:ext cx="2133600" cy="1343025"/>
                      </a:xfrm>
                      <a:prstGeom prst="rect">
                        <a:avLst/>
                      </a:prstGeom>
                    </p:spPr>
                  </p:pic>
                </p:oleObj>
              </mc:Fallback>
            </mc:AlternateContent>
          </a:graphicData>
        </a:graphic>
      </p:graphicFrame>
      <p:sp>
        <p:nvSpPr>
          <p:cNvPr id="10" name="TextBox 9"/>
          <p:cNvSpPr txBox="1"/>
          <p:nvPr/>
        </p:nvSpPr>
        <p:spPr>
          <a:xfrm>
            <a:off x="0" y="4653136"/>
            <a:ext cx="9144000" cy="400110"/>
          </a:xfrm>
          <a:prstGeom prst="rect">
            <a:avLst/>
          </a:prstGeom>
          <a:noFill/>
        </p:spPr>
        <p:txBody>
          <a:bodyPr wrap="square" rtlCol="0">
            <a:spAutoFit/>
          </a:bodyPr>
          <a:lstStyle/>
          <a:p>
            <a:r>
              <a:rPr lang="it-IT" sz="2000" dirty="0" smtClean="0"/>
              <a:t>Se definiamo la densità come: </a:t>
            </a:r>
            <a:r>
              <a:rPr lang="it-IT" sz="2000" dirty="0" smtClean="0">
                <a:solidFill>
                  <a:srgbClr val="FF0000"/>
                </a:solidFill>
              </a:rPr>
              <a:t>d</a:t>
            </a:r>
            <a:r>
              <a:rPr lang="it-IT" sz="2000" i="1" dirty="0" smtClean="0">
                <a:solidFill>
                  <a:srgbClr val="FF0000"/>
                </a:solidFill>
              </a:rPr>
              <a:t>m</a:t>
            </a:r>
            <a:r>
              <a:rPr lang="it-IT" sz="2000" dirty="0" smtClean="0">
                <a:solidFill>
                  <a:srgbClr val="FF0000"/>
                </a:solidFill>
              </a:rPr>
              <a:t> = </a:t>
            </a:r>
            <a:r>
              <a:rPr lang="it-IT" sz="2000" i="1" dirty="0" err="1" smtClean="0">
                <a:solidFill>
                  <a:srgbClr val="FF0000"/>
                </a:solidFill>
                <a:latin typeface="Symbol" charset="2"/>
                <a:cs typeface="Symbol" charset="2"/>
              </a:rPr>
              <a:t>r</a:t>
            </a:r>
            <a:r>
              <a:rPr lang="it-IT" sz="2000" dirty="0" err="1" smtClean="0">
                <a:solidFill>
                  <a:srgbClr val="FF0000"/>
                </a:solidFill>
              </a:rPr>
              <a:t>d</a:t>
            </a:r>
            <a:r>
              <a:rPr lang="it-IT" sz="2000" i="1" dirty="0" err="1" smtClean="0">
                <a:solidFill>
                  <a:srgbClr val="FF0000"/>
                </a:solidFill>
              </a:rPr>
              <a:t>V</a:t>
            </a:r>
            <a:r>
              <a:rPr lang="it-IT" sz="2000" i="1" dirty="0" smtClean="0"/>
              <a:t>, </a:t>
            </a:r>
            <a:r>
              <a:rPr lang="it-IT" sz="2000" dirty="0" smtClean="0"/>
              <a:t>con </a:t>
            </a:r>
            <a:r>
              <a:rPr lang="it-IT" sz="2000" dirty="0" err="1" smtClean="0"/>
              <a:t>d</a:t>
            </a:r>
            <a:r>
              <a:rPr lang="it-IT" sz="2000" i="1" dirty="0" err="1" smtClean="0"/>
              <a:t>V</a:t>
            </a:r>
            <a:r>
              <a:rPr lang="it-IT" sz="2000" dirty="0" smtClean="0"/>
              <a:t> elemento di volume occupato da d</a:t>
            </a:r>
            <a:r>
              <a:rPr lang="it-IT" sz="2000" i="1" dirty="0" smtClean="0"/>
              <a:t>m </a:t>
            </a:r>
            <a:r>
              <a:rPr lang="it-IT" sz="2000" dirty="0" smtClean="0"/>
              <a:t> </a:t>
            </a:r>
            <a:endParaRPr lang="it-IT"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873121604"/>
              </p:ext>
            </p:extLst>
          </p:nvPr>
        </p:nvGraphicFramePr>
        <p:xfrm>
          <a:off x="107504" y="5301208"/>
          <a:ext cx="3427884" cy="1197421"/>
        </p:xfrm>
        <a:graphic>
          <a:graphicData uri="http://schemas.openxmlformats.org/presentationml/2006/ole">
            <mc:AlternateContent xmlns:mc="http://schemas.openxmlformats.org/markup-compatibility/2006">
              <mc:Choice xmlns:v="urn:schemas-microsoft-com:vml" Requires="v">
                <p:oleObj spid="_x0000_s13438" name="Equation" r:id="rId8" imgW="1485900" imgH="520700" progId="Equation.3">
                  <p:embed/>
                </p:oleObj>
              </mc:Choice>
              <mc:Fallback>
                <p:oleObj name="Equation" r:id="rId8" imgW="1485900" imgH="520700" progId="Equation.3">
                  <p:embed/>
                  <p:pic>
                    <p:nvPicPr>
                      <p:cNvPr id="0" name=""/>
                      <p:cNvPicPr/>
                      <p:nvPr/>
                    </p:nvPicPr>
                    <p:blipFill>
                      <a:blip r:embed="rId9"/>
                      <a:stretch>
                        <a:fillRect/>
                      </a:stretch>
                    </p:blipFill>
                    <p:spPr>
                      <a:xfrm>
                        <a:off x="107504" y="5301208"/>
                        <a:ext cx="3427884" cy="1197421"/>
                      </a:xfrm>
                      <a:prstGeom prst="rect">
                        <a:avLst/>
                      </a:prstGeom>
                    </p:spPr>
                  </p:pic>
                </p:oleObj>
              </mc:Fallback>
            </mc:AlternateContent>
          </a:graphicData>
        </a:graphic>
      </p:graphicFrame>
      <p:sp>
        <p:nvSpPr>
          <p:cNvPr id="12" name="Right Arrow 11"/>
          <p:cNvSpPr/>
          <p:nvPr/>
        </p:nvSpPr>
        <p:spPr>
          <a:xfrm>
            <a:off x="3635896" y="5805264"/>
            <a:ext cx="1368152" cy="576064"/>
          </a:xfrm>
          <a:prstGeom prst="rightArrow">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TextBox 12"/>
          <p:cNvSpPr txBox="1"/>
          <p:nvPr/>
        </p:nvSpPr>
        <p:spPr>
          <a:xfrm>
            <a:off x="3563888" y="5373216"/>
            <a:ext cx="1728192" cy="369332"/>
          </a:xfrm>
          <a:prstGeom prst="rect">
            <a:avLst/>
          </a:prstGeom>
          <a:noFill/>
        </p:spPr>
        <p:txBody>
          <a:bodyPr wrap="square" rtlCol="0">
            <a:spAutoFit/>
          </a:bodyPr>
          <a:lstStyle/>
          <a:p>
            <a:r>
              <a:rPr lang="it-IT" dirty="0" smtClean="0">
                <a:solidFill>
                  <a:srgbClr val="FF0000"/>
                </a:solidFill>
              </a:rPr>
              <a:t>Se </a:t>
            </a:r>
            <a:r>
              <a:rPr lang="it-IT" dirty="0" err="1" smtClean="0">
                <a:solidFill>
                  <a:srgbClr val="FF0000"/>
                </a:solidFill>
                <a:latin typeface="Symbol" charset="2"/>
                <a:cs typeface="Symbol" charset="2"/>
              </a:rPr>
              <a:t>r</a:t>
            </a:r>
            <a:r>
              <a:rPr lang="it-IT" dirty="0" smtClean="0">
                <a:solidFill>
                  <a:srgbClr val="FF0000"/>
                </a:solidFill>
              </a:rPr>
              <a:t> è costante</a:t>
            </a:r>
            <a:endParaRPr lang="it-IT" dirty="0">
              <a:solidFill>
                <a:srgbClr val="FF0000"/>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484577998"/>
              </p:ext>
            </p:extLst>
          </p:nvPr>
        </p:nvGraphicFramePr>
        <p:xfrm>
          <a:off x="5092575" y="5301208"/>
          <a:ext cx="3871913" cy="1146175"/>
        </p:xfrm>
        <a:graphic>
          <a:graphicData uri="http://schemas.openxmlformats.org/presentationml/2006/ole">
            <mc:AlternateContent xmlns:mc="http://schemas.openxmlformats.org/markup-compatibility/2006">
              <mc:Choice xmlns:v="urn:schemas-microsoft-com:vml" Requires="v">
                <p:oleObj spid="_x0000_s13439" name="Equation" r:id="rId10" imgW="1498600" imgH="444500" progId="Equation.3">
                  <p:embed/>
                </p:oleObj>
              </mc:Choice>
              <mc:Fallback>
                <p:oleObj name="Equation" r:id="rId10" imgW="1498600" imgH="444500" progId="Equation.3">
                  <p:embed/>
                  <p:pic>
                    <p:nvPicPr>
                      <p:cNvPr id="0" name=""/>
                      <p:cNvPicPr/>
                      <p:nvPr/>
                    </p:nvPicPr>
                    <p:blipFill>
                      <a:blip r:embed="rId11"/>
                      <a:stretch>
                        <a:fillRect/>
                      </a:stretch>
                    </p:blipFill>
                    <p:spPr>
                      <a:xfrm>
                        <a:off x="5092575" y="5301208"/>
                        <a:ext cx="3871913" cy="1146175"/>
                      </a:xfrm>
                      <a:prstGeom prst="rect">
                        <a:avLst/>
                      </a:prstGeom>
                    </p:spPr>
                  </p:pic>
                </p:oleObj>
              </mc:Fallback>
            </mc:AlternateContent>
          </a:graphicData>
        </a:graphic>
      </p:graphicFrame>
    </p:spTree>
    <p:extLst>
      <p:ext uri="{BB962C8B-B14F-4D97-AF65-F5344CB8AC3E}">
        <p14:creationId xmlns:p14="http://schemas.microsoft.com/office/powerpoint/2010/main" val="3453497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Cinematica lineare ed rotazionale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a:t>
            </a:fld>
            <a:endParaRPr lang="it-IT"/>
          </a:p>
        </p:txBody>
      </p:sp>
      <p:grpSp>
        <p:nvGrpSpPr>
          <p:cNvPr id="5" name="Group 4"/>
          <p:cNvGrpSpPr/>
          <p:nvPr/>
        </p:nvGrpSpPr>
        <p:grpSpPr>
          <a:xfrm>
            <a:off x="2029390" y="1681199"/>
            <a:ext cx="1335109" cy="369332"/>
            <a:chOff x="1501515" y="1055645"/>
            <a:chExt cx="1471865" cy="407120"/>
          </a:xfrm>
        </p:grpSpPr>
        <p:sp>
          <p:nvSpPr>
            <p:cNvPr id="6" name="TextBox 5"/>
            <p:cNvSpPr txBox="1"/>
            <p:nvPr/>
          </p:nvSpPr>
          <p:spPr>
            <a:xfrm>
              <a:off x="1501515" y="1055645"/>
              <a:ext cx="1471865" cy="407120"/>
            </a:xfrm>
            <a:prstGeom prst="rect">
              <a:avLst/>
            </a:prstGeom>
            <a:noFill/>
          </p:spPr>
          <p:txBody>
            <a:bodyPr wrap="none" rtlCol="0">
              <a:spAutoFit/>
            </a:bodyPr>
            <a:lstStyle/>
            <a:p>
              <a:r>
                <a:rPr lang="en-US" dirty="0" err="1">
                  <a:solidFill>
                    <a:srgbClr val="000000"/>
                  </a:solidFill>
                  <a:latin typeface="Trebuchet MS" panose="020B0603020202020204" pitchFamily="34" charset="0"/>
                </a:rPr>
                <a:t>Posizione</a:t>
              </a:r>
              <a:r>
                <a:rPr lang="en-US" dirty="0">
                  <a:solidFill>
                    <a:srgbClr val="000000"/>
                  </a:solidFill>
                  <a:latin typeface="Trebuchet MS" panose="020B0603020202020204" pitchFamily="34" charset="0"/>
                </a:rPr>
                <a:t> p </a:t>
              </a:r>
            </a:p>
          </p:txBody>
        </p:sp>
        <p:cxnSp>
          <p:nvCxnSpPr>
            <p:cNvPr id="7" name="Straight Arrow Connector 6"/>
            <p:cNvCxnSpPr/>
            <p:nvPr/>
          </p:nvCxnSpPr>
          <p:spPr>
            <a:xfrm>
              <a:off x="2653260" y="1130595"/>
              <a:ext cx="27477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2091507" y="2314042"/>
            <a:ext cx="1274708" cy="369332"/>
            <a:chOff x="1501515" y="1547479"/>
            <a:chExt cx="1405277" cy="407120"/>
          </a:xfrm>
        </p:grpSpPr>
        <p:sp>
          <p:nvSpPr>
            <p:cNvPr id="9" name="TextBox 8"/>
            <p:cNvSpPr txBox="1"/>
            <p:nvPr/>
          </p:nvSpPr>
          <p:spPr>
            <a:xfrm>
              <a:off x="1501515" y="1547479"/>
              <a:ext cx="1405277" cy="407120"/>
            </a:xfrm>
            <a:prstGeom prst="rect">
              <a:avLst/>
            </a:prstGeom>
            <a:noFill/>
          </p:spPr>
          <p:txBody>
            <a:bodyPr wrap="none" rtlCol="0">
              <a:spAutoFit/>
            </a:bodyPr>
            <a:lstStyle/>
            <a:p>
              <a:r>
                <a:rPr lang="en-US" dirty="0" err="1">
                  <a:solidFill>
                    <a:srgbClr val="000000"/>
                  </a:solidFill>
                  <a:latin typeface="Trebuchet MS" panose="020B0603020202020204" pitchFamily="34" charset="0"/>
                </a:rPr>
                <a:t>Velocità</a:t>
              </a:r>
              <a:r>
                <a:rPr lang="en-US" dirty="0">
                  <a:solidFill>
                    <a:srgbClr val="000000"/>
                  </a:solidFill>
                  <a:latin typeface="Trebuchet MS" panose="020B0603020202020204" pitchFamily="34" charset="0"/>
                </a:rPr>
                <a:t>  v </a:t>
              </a:r>
            </a:p>
          </p:txBody>
        </p:sp>
        <p:cxnSp>
          <p:nvCxnSpPr>
            <p:cNvPr id="10" name="Straight Arrow Connector 9"/>
            <p:cNvCxnSpPr/>
            <p:nvPr/>
          </p:nvCxnSpPr>
          <p:spPr>
            <a:xfrm>
              <a:off x="2610790" y="1612775"/>
              <a:ext cx="27477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977739" y="2925192"/>
            <a:ext cx="1822359" cy="369332"/>
            <a:chOff x="1501515" y="2092139"/>
            <a:chExt cx="2009025" cy="407120"/>
          </a:xfrm>
        </p:grpSpPr>
        <p:sp>
          <p:nvSpPr>
            <p:cNvPr id="12" name="TextBox 11"/>
            <p:cNvSpPr txBox="1"/>
            <p:nvPr/>
          </p:nvSpPr>
          <p:spPr>
            <a:xfrm>
              <a:off x="1501515" y="2092139"/>
              <a:ext cx="2009025" cy="407120"/>
            </a:xfrm>
            <a:prstGeom prst="rect">
              <a:avLst/>
            </a:prstGeom>
            <a:noFill/>
          </p:spPr>
          <p:txBody>
            <a:bodyPr wrap="none" rtlCol="0">
              <a:spAutoFit/>
            </a:bodyPr>
            <a:lstStyle/>
            <a:p>
              <a:r>
                <a:rPr lang="en-US" dirty="0" err="1">
                  <a:solidFill>
                    <a:srgbClr val="000000"/>
                  </a:solidFill>
                  <a:latin typeface="Trebuchet MS" panose="020B0603020202020204" pitchFamily="34" charset="0"/>
                </a:rPr>
                <a:t>Accelerazione</a:t>
              </a:r>
              <a:r>
                <a:rPr lang="en-US" dirty="0">
                  <a:solidFill>
                    <a:srgbClr val="000000"/>
                  </a:solidFill>
                  <a:latin typeface="Trebuchet MS" panose="020B0603020202020204" pitchFamily="34" charset="0"/>
                </a:rPr>
                <a:t> a </a:t>
              </a:r>
            </a:p>
          </p:txBody>
        </p:sp>
        <p:cxnSp>
          <p:nvCxnSpPr>
            <p:cNvPr id="13" name="Straight Arrow Connector 12"/>
            <p:cNvCxnSpPr/>
            <p:nvPr/>
          </p:nvCxnSpPr>
          <p:spPr>
            <a:xfrm>
              <a:off x="3195401" y="2152422"/>
              <a:ext cx="27477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ight Arrow 13"/>
          <p:cNvSpPr/>
          <p:nvPr/>
        </p:nvSpPr>
        <p:spPr>
          <a:xfrm>
            <a:off x="4007206" y="1740383"/>
            <a:ext cx="927609" cy="325938"/>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15" name="Right Arrow 14"/>
          <p:cNvSpPr/>
          <p:nvPr/>
        </p:nvSpPr>
        <p:spPr>
          <a:xfrm>
            <a:off x="4009474" y="2368192"/>
            <a:ext cx="927609" cy="325938"/>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16" name="Right Arrow 15"/>
          <p:cNvSpPr/>
          <p:nvPr/>
        </p:nvSpPr>
        <p:spPr>
          <a:xfrm>
            <a:off x="4036669" y="2966539"/>
            <a:ext cx="927609" cy="325938"/>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17" name="TextBox 16"/>
          <p:cNvSpPr txBox="1"/>
          <p:nvPr/>
        </p:nvSpPr>
        <p:spPr>
          <a:xfrm>
            <a:off x="5338177" y="1628800"/>
            <a:ext cx="1078003" cy="422310"/>
          </a:xfrm>
          <a:prstGeom prst="rect">
            <a:avLst/>
          </a:prstGeom>
          <a:noFill/>
        </p:spPr>
        <p:txBody>
          <a:bodyPr wrap="none" lIns="82945" tIns="41473" rIns="82945" bIns="41473" rtlCol="0">
            <a:spAutoFit/>
          </a:bodyPr>
          <a:lstStyle/>
          <a:p>
            <a:r>
              <a:rPr lang="en-US" dirty="0" err="1">
                <a:solidFill>
                  <a:srgbClr val="000000"/>
                </a:solidFill>
                <a:latin typeface="Trebuchet MS" panose="020B0603020202020204" pitchFamily="34" charset="0"/>
              </a:rPr>
              <a:t>Angolo</a:t>
            </a:r>
            <a:r>
              <a:rPr lang="en-US" dirty="0">
                <a:solidFill>
                  <a:srgbClr val="000000"/>
                </a:solidFill>
                <a:latin typeface="Trebuchet MS" panose="020B0603020202020204" pitchFamily="34" charset="0"/>
              </a:rPr>
              <a:t> </a:t>
            </a:r>
            <a:r>
              <a:rPr lang="en-US" sz="2200" dirty="0">
                <a:solidFill>
                  <a:srgbClr val="000000"/>
                </a:solidFill>
                <a:latin typeface="Trebuchet MS" panose="020B0603020202020204" pitchFamily="34" charset="0"/>
                <a:sym typeface="Symbol" panose="05050102010706020507" pitchFamily="18" charset="2"/>
              </a:rPr>
              <a:t></a:t>
            </a:r>
            <a:r>
              <a:rPr lang="en-US" sz="2200" dirty="0">
                <a:solidFill>
                  <a:srgbClr val="000000"/>
                </a:solidFill>
                <a:latin typeface="Trebuchet MS" panose="020B0603020202020204" pitchFamily="34" charset="0"/>
              </a:rPr>
              <a:t> </a:t>
            </a:r>
          </a:p>
        </p:txBody>
      </p:sp>
      <p:sp>
        <p:nvSpPr>
          <p:cNvPr id="18" name="TextBox 17"/>
          <p:cNvSpPr txBox="1"/>
          <p:nvPr/>
        </p:nvSpPr>
        <p:spPr>
          <a:xfrm>
            <a:off x="5245264" y="2324604"/>
            <a:ext cx="2380242" cy="418814"/>
          </a:xfrm>
          <a:prstGeom prst="rect">
            <a:avLst/>
          </a:prstGeom>
          <a:noFill/>
        </p:spPr>
        <p:txBody>
          <a:bodyPr wrap="none" lIns="82945" tIns="41473" rIns="82945" bIns="41473" rtlCol="0">
            <a:spAutoFit/>
          </a:bodyPr>
          <a:lstStyle/>
          <a:p>
            <a:r>
              <a:rPr lang="en-US" dirty="0" err="1">
                <a:solidFill>
                  <a:srgbClr val="000000"/>
                </a:solidFill>
                <a:latin typeface="Trebuchet MS" panose="020B0603020202020204" pitchFamily="34" charset="0"/>
              </a:rPr>
              <a:t>Velocita</a:t>
            </a:r>
            <a:r>
              <a:rPr lang="en-US" dirty="0">
                <a:solidFill>
                  <a:srgbClr val="000000"/>
                </a:solidFill>
                <a:latin typeface="Trebuchet MS" panose="020B0603020202020204" pitchFamily="34" charset="0"/>
              </a:rPr>
              <a:t>’ </a:t>
            </a:r>
            <a:r>
              <a:rPr lang="en-US" dirty="0" err="1">
                <a:solidFill>
                  <a:srgbClr val="000000"/>
                </a:solidFill>
                <a:latin typeface="Trebuchet MS" panose="020B0603020202020204" pitchFamily="34" charset="0"/>
              </a:rPr>
              <a:t>angolare</a:t>
            </a:r>
            <a:r>
              <a:rPr lang="en-US" dirty="0">
                <a:solidFill>
                  <a:srgbClr val="000000"/>
                </a:solidFill>
                <a:latin typeface="Trebuchet MS" panose="020B0603020202020204" pitchFamily="34" charset="0"/>
              </a:rPr>
              <a:t> </a:t>
            </a:r>
            <a:r>
              <a:rPr lang="en-US" sz="2200" dirty="0">
                <a:solidFill>
                  <a:srgbClr val="000000"/>
                </a:solidFill>
                <a:latin typeface="Trebuchet MS" panose="020B0603020202020204" pitchFamily="34" charset="0"/>
                <a:sym typeface="Symbol" panose="05050102010706020507" pitchFamily="18" charset="2"/>
              </a:rPr>
              <a:t></a:t>
            </a:r>
            <a:r>
              <a:rPr lang="en-US" dirty="0">
                <a:solidFill>
                  <a:srgbClr val="000000"/>
                </a:solidFill>
                <a:latin typeface="Trebuchet MS" panose="020B0603020202020204" pitchFamily="34" charset="0"/>
              </a:rPr>
              <a:t> </a:t>
            </a:r>
          </a:p>
        </p:txBody>
      </p:sp>
      <p:sp>
        <p:nvSpPr>
          <p:cNvPr id="19" name="TextBox 18"/>
          <p:cNvSpPr txBox="1"/>
          <p:nvPr/>
        </p:nvSpPr>
        <p:spPr>
          <a:xfrm>
            <a:off x="5245264" y="2939326"/>
            <a:ext cx="2835713" cy="418814"/>
          </a:xfrm>
          <a:prstGeom prst="rect">
            <a:avLst/>
          </a:prstGeom>
          <a:noFill/>
        </p:spPr>
        <p:txBody>
          <a:bodyPr wrap="none" lIns="82945" tIns="41473" rIns="82945" bIns="41473" rtlCol="0">
            <a:spAutoFit/>
          </a:bodyPr>
          <a:lstStyle/>
          <a:p>
            <a:r>
              <a:rPr lang="en-US" dirty="0" err="1">
                <a:solidFill>
                  <a:srgbClr val="000000"/>
                </a:solidFill>
                <a:latin typeface="Trebuchet MS" panose="020B0603020202020204" pitchFamily="34" charset="0"/>
              </a:rPr>
              <a:t>Accelerazione</a:t>
            </a:r>
            <a:r>
              <a:rPr lang="en-US" dirty="0">
                <a:solidFill>
                  <a:srgbClr val="000000"/>
                </a:solidFill>
                <a:latin typeface="Trebuchet MS" panose="020B0603020202020204" pitchFamily="34" charset="0"/>
              </a:rPr>
              <a:t> </a:t>
            </a:r>
            <a:r>
              <a:rPr lang="en-US" dirty="0" err="1">
                <a:solidFill>
                  <a:srgbClr val="000000"/>
                </a:solidFill>
                <a:latin typeface="Trebuchet MS" panose="020B0603020202020204" pitchFamily="34" charset="0"/>
              </a:rPr>
              <a:t>angolare</a:t>
            </a:r>
            <a:r>
              <a:rPr lang="en-US" dirty="0">
                <a:solidFill>
                  <a:srgbClr val="000000"/>
                </a:solidFill>
                <a:latin typeface="Trebuchet MS" panose="020B0603020202020204" pitchFamily="34" charset="0"/>
              </a:rPr>
              <a:t> </a:t>
            </a:r>
            <a:r>
              <a:rPr lang="en-US" sz="2200" dirty="0">
                <a:solidFill>
                  <a:srgbClr val="000000"/>
                </a:solidFill>
                <a:latin typeface="Trebuchet MS" panose="020B0603020202020204" pitchFamily="34" charset="0"/>
                <a:sym typeface="Symbol" panose="05050102010706020507" pitchFamily="18" charset="2"/>
              </a:rPr>
              <a:t></a:t>
            </a:r>
            <a:endParaRPr lang="en-US" sz="2200" dirty="0">
              <a:solidFill>
                <a:srgbClr val="000000"/>
              </a:solidFill>
              <a:latin typeface="Trebuchet MS" panose="020B0603020202020204" pitchFamily="34" charset="0"/>
            </a:endParaRPr>
          </a:p>
        </p:txBody>
      </p:sp>
      <p:pic>
        <p:nvPicPr>
          <p:cNvPr id="20" name="Picture 19"/>
          <p:cNvPicPr>
            <a:picLocks noChangeAspect="1"/>
          </p:cNvPicPr>
          <p:nvPr/>
        </p:nvPicPr>
        <p:blipFill>
          <a:blip r:embed="rId2"/>
          <a:stretch>
            <a:fillRect/>
          </a:stretch>
        </p:blipFill>
        <p:spPr>
          <a:xfrm>
            <a:off x="683568" y="3573016"/>
            <a:ext cx="7580149" cy="3141935"/>
          </a:xfrm>
          <a:prstGeom prst="rect">
            <a:avLst/>
          </a:prstGeom>
        </p:spPr>
      </p:pic>
    </p:spTree>
    <p:extLst>
      <p:ext uri="{BB962C8B-B14F-4D97-AF65-F5344CB8AC3E}">
        <p14:creationId xmlns:p14="http://schemas.microsoft.com/office/powerpoint/2010/main" val="338670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Posizione del centro di massa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20</a:t>
            </a:fld>
            <a:endParaRPr lang="it-IT"/>
          </a:p>
        </p:txBody>
      </p:sp>
      <p:pic>
        <p:nvPicPr>
          <p:cNvPr id="5" name="Picture 4"/>
          <p:cNvPicPr>
            <a:picLocks noChangeAspect="1"/>
          </p:cNvPicPr>
          <p:nvPr/>
        </p:nvPicPr>
        <p:blipFill>
          <a:blip r:embed="rId3"/>
          <a:stretch>
            <a:fillRect/>
          </a:stretch>
        </p:blipFill>
        <p:spPr>
          <a:xfrm>
            <a:off x="52085" y="1556792"/>
            <a:ext cx="1423571" cy="5301208"/>
          </a:xfrm>
          <a:prstGeom prst="rect">
            <a:avLst/>
          </a:prstGeom>
        </p:spPr>
      </p:pic>
      <p:sp>
        <p:nvSpPr>
          <p:cNvPr id="6" name="Rectangle 5"/>
          <p:cNvSpPr/>
          <p:nvPr/>
        </p:nvSpPr>
        <p:spPr>
          <a:xfrm>
            <a:off x="2267744" y="1844824"/>
            <a:ext cx="1927806" cy="400110"/>
          </a:xfrm>
          <a:prstGeom prst="rect">
            <a:avLst/>
          </a:prstGeom>
        </p:spPr>
        <p:txBody>
          <a:bodyPr wrap="none">
            <a:spAutoFit/>
          </a:bodyPr>
          <a:lstStyle/>
          <a:p>
            <a:r>
              <a:rPr lang="it-IT" sz="2000" dirty="0"/>
              <a:t>Se </a:t>
            </a:r>
            <a:r>
              <a:rPr lang="it-IT" sz="2000" dirty="0" err="1"/>
              <a:t>ρ</a:t>
            </a:r>
            <a:r>
              <a:rPr lang="it-IT" sz="2000" dirty="0"/>
              <a:t> è costante:</a:t>
            </a:r>
          </a:p>
        </p:txBody>
      </p:sp>
      <p:graphicFrame>
        <p:nvGraphicFramePr>
          <p:cNvPr id="7" name="Object 6"/>
          <p:cNvGraphicFramePr>
            <a:graphicFrameLocks noChangeAspect="1"/>
          </p:cNvGraphicFramePr>
          <p:nvPr>
            <p:extLst>
              <p:ext uri="{D42A27DB-BD31-4B8C-83A1-F6EECF244321}">
                <p14:modId xmlns:p14="http://schemas.microsoft.com/office/powerpoint/2010/main" val="3764855694"/>
              </p:ext>
            </p:extLst>
          </p:nvPr>
        </p:nvGraphicFramePr>
        <p:xfrm>
          <a:off x="4355976" y="1556792"/>
          <a:ext cx="3223841" cy="954331"/>
        </p:xfrm>
        <a:graphic>
          <a:graphicData uri="http://schemas.openxmlformats.org/presentationml/2006/ole">
            <mc:AlternateContent xmlns:mc="http://schemas.openxmlformats.org/markup-compatibility/2006">
              <mc:Choice xmlns:v="urn:schemas-microsoft-com:vml" Requires="v">
                <p:oleObj spid="_x0000_s14365" name="Equation" r:id="rId4" imgW="1498600" imgH="444500" progId="Equation.3">
                  <p:embed/>
                </p:oleObj>
              </mc:Choice>
              <mc:Fallback>
                <p:oleObj name="Equation" r:id="rId4" imgW="1498600" imgH="444500" progId="Equation.3">
                  <p:embed/>
                  <p:pic>
                    <p:nvPicPr>
                      <p:cNvPr id="0" name=""/>
                      <p:cNvPicPr/>
                      <p:nvPr/>
                    </p:nvPicPr>
                    <p:blipFill>
                      <a:blip r:embed="rId5"/>
                      <a:stretch>
                        <a:fillRect/>
                      </a:stretch>
                    </p:blipFill>
                    <p:spPr>
                      <a:xfrm>
                        <a:off x="4355976" y="1556792"/>
                        <a:ext cx="3223841" cy="954331"/>
                      </a:xfrm>
                      <a:prstGeom prst="rect">
                        <a:avLst/>
                      </a:prstGeom>
                    </p:spPr>
                  </p:pic>
                </p:oleObj>
              </mc:Fallback>
            </mc:AlternateContent>
          </a:graphicData>
        </a:graphic>
      </p:graphicFrame>
      <p:sp>
        <p:nvSpPr>
          <p:cNvPr id="8" name="Rectangle 7"/>
          <p:cNvSpPr/>
          <p:nvPr/>
        </p:nvSpPr>
        <p:spPr>
          <a:xfrm>
            <a:off x="1763688" y="3089279"/>
            <a:ext cx="7128792" cy="3724097"/>
          </a:xfrm>
          <a:prstGeom prst="rect">
            <a:avLst/>
          </a:prstGeom>
        </p:spPr>
        <p:txBody>
          <a:bodyPr wrap="square">
            <a:spAutoFit/>
          </a:bodyPr>
          <a:lstStyle/>
          <a:p>
            <a:r>
              <a:rPr lang="it-IT" sz="2000" dirty="0"/>
              <a:t>Se </a:t>
            </a:r>
            <a:r>
              <a:rPr lang="it-IT" sz="2000" dirty="0">
                <a:solidFill>
                  <a:srgbClr val="FF0000"/>
                </a:solidFill>
              </a:rPr>
              <a:t>la densità è costante</a:t>
            </a:r>
            <a:r>
              <a:rPr lang="it-IT" sz="2000" dirty="0"/>
              <a:t>, la posizione del centro di massa, data da </a:t>
            </a:r>
            <a:r>
              <a:rPr lang="it-IT" sz="2000" b="1" i="1" dirty="0" err="1"/>
              <a:t>r</a:t>
            </a:r>
            <a:r>
              <a:rPr lang="it-IT" sz="2000" baseline="-25000" dirty="0" err="1"/>
              <a:t>CM</a:t>
            </a:r>
            <a:r>
              <a:rPr lang="it-IT" sz="2000" dirty="0"/>
              <a:t>, è la media della funzione vettoriale </a:t>
            </a:r>
            <a:r>
              <a:rPr lang="it-IT" sz="2000" b="1" i="1" dirty="0" err="1"/>
              <a:t>r</a:t>
            </a:r>
            <a:r>
              <a:rPr lang="it-IT" sz="2000" dirty="0"/>
              <a:t>(</a:t>
            </a:r>
            <a:r>
              <a:rPr lang="it-IT" sz="2000" dirty="0" err="1"/>
              <a:t>x,y,z</a:t>
            </a:r>
            <a:r>
              <a:rPr lang="it-IT" sz="2000" dirty="0"/>
              <a:t>) nel volume </a:t>
            </a:r>
            <a:r>
              <a:rPr lang="it-IT" sz="2000" dirty="0" smtClean="0"/>
              <a:t>V. Non </a:t>
            </a:r>
            <a:r>
              <a:rPr lang="it-IT" sz="2000" dirty="0">
                <a:solidFill>
                  <a:srgbClr val="FF0000"/>
                </a:solidFill>
              </a:rPr>
              <a:t>dipende</a:t>
            </a:r>
            <a:r>
              <a:rPr lang="it-IT" sz="2000" dirty="0"/>
              <a:t> dalla </a:t>
            </a:r>
            <a:r>
              <a:rPr lang="it-IT" sz="2000" dirty="0">
                <a:solidFill>
                  <a:srgbClr val="FF0000"/>
                </a:solidFill>
              </a:rPr>
              <a:t>massa</a:t>
            </a:r>
            <a:r>
              <a:rPr lang="it-IT" sz="2000" dirty="0"/>
              <a:t> ma solo dalla sua </a:t>
            </a:r>
            <a:r>
              <a:rPr lang="it-IT" sz="2000" dirty="0" smtClean="0">
                <a:solidFill>
                  <a:srgbClr val="FF0000"/>
                </a:solidFill>
              </a:rPr>
              <a:t>forma.</a:t>
            </a:r>
          </a:p>
          <a:p>
            <a:endParaRPr lang="it-IT" sz="2000" dirty="0">
              <a:solidFill>
                <a:srgbClr val="FF0000"/>
              </a:solidFill>
            </a:endParaRPr>
          </a:p>
          <a:p>
            <a:r>
              <a:rPr lang="it-IT" sz="2000" dirty="0"/>
              <a:t>Se un corpo è </a:t>
            </a:r>
            <a:r>
              <a:rPr lang="it-IT" sz="2000" dirty="0">
                <a:solidFill>
                  <a:srgbClr val="FF0000"/>
                </a:solidFill>
              </a:rPr>
              <a:t>simmetrico</a:t>
            </a:r>
            <a:r>
              <a:rPr lang="it-IT" sz="2000" dirty="0"/>
              <a:t> rispetto ad un punto, un asse o un piano, il centro di massa coincide con il centro di simmetria o è un punto dell’asse o del piano di </a:t>
            </a:r>
            <a:r>
              <a:rPr lang="it-IT" sz="2000" dirty="0" smtClean="0"/>
              <a:t>simmetria. </a:t>
            </a:r>
          </a:p>
          <a:p>
            <a:endParaRPr lang="it-IT" sz="2000" dirty="0"/>
          </a:p>
          <a:p>
            <a:r>
              <a:rPr lang="it-IT" sz="2000" dirty="0"/>
              <a:t>Se esistono </a:t>
            </a:r>
            <a:r>
              <a:rPr lang="it-IT" sz="2000" dirty="0" smtClean="0"/>
              <a:t>più </a:t>
            </a:r>
            <a:r>
              <a:rPr lang="it-IT" sz="2000" dirty="0"/>
              <a:t>assi e piani di simmetria, il centro di massa è posizionato sulla loro </a:t>
            </a:r>
            <a:r>
              <a:rPr lang="it-IT" sz="2000" dirty="0" smtClean="0"/>
              <a:t>intersezione. </a:t>
            </a:r>
            <a:endParaRPr lang="it-IT" sz="2000" dirty="0"/>
          </a:p>
          <a:p>
            <a:endParaRPr lang="it-IT" dirty="0"/>
          </a:p>
          <a:p>
            <a:endParaRPr lang="it-IT" dirty="0">
              <a:solidFill>
                <a:srgbClr val="FF0000"/>
              </a:solidFill>
            </a:endParaRPr>
          </a:p>
        </p:txBody>
      </p:sp>
      <p:sp>
        <p:nvSpPr>
          <p:cNvPr id="9" name="Down Arrow 8"/>
          <p:cNvSpPr/>
          <p:nvPr/>
        </p:nvSpPr>
        <p:spPr>
          <a:xfrm>
            <a:off x="4572000" y="2420888"/>
            <a:ext cx="432048" cy="720080"/>
          </a:xfrm>
          <a:prstGeom prst="downArrow">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946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Forza peso e centro di massa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21</a:t>
            </a:fld>
            <a:endParaRPr lang="it-IT"/>
          </a:p>
        </p:txBody>
      </p:sp>
      <p:pic>
        <p:nvPicPr>
          <p:cNvPr id="5" name="Picture 4"/>
          <p:cNvPicPr>
            <a:picLocks noChangeAspect="1"/>
          </p:cNvPicPr>
          <p:nvPr/>
        </p:nvPicPr>
        <p:blipFill>
          <a:blip r:embed="rId3"/>
          <a:stretch>
            <a:fillRect/>
          </a:stretch>
        </p:blipFill>
        <p:spPr>
          <a:xfrm>
            <a:off x="53678" y="1988840"/>
            <a:ext cx="1425217" cy="3645024"/>
          </a:xfrm>
          <a:prstGeom prst="rect">
            <a:avLst/>
          </a:prstGeom>
        </p:spPr>
      </p:pic>
      <p:sp>
        <p:nvSpPr>
          <p:cNvPr id="6" name="Rectangle 5"/>
          <p:cNvSpPr/>
          <p:nvPr/>
        </p:nvSpPr>
        <p:spPr>
          <a:xfrm>
            <a:off x="1475656" y="1484784"/>
            <a:ext cx="7668344" cy="1938992"/>
          </a:xfrm>
          <a:prstGeom prst="rect">
            <a:avLst/>
          </a:prstGeom>
        </p:spPr>
        <p:txBody>
          <a:bodyPr wrap="square">
            <a:spAutoFit/>
          </a:bodyPr>
          <a:lstStyle/>
          <a:p>
            <a:r>
              <a:rPr lang="it-IT" sz="2000" dirty="0" smtClean="0"/>
              <a:t>Consideriamo un </a:t>
            </a:r>
            <a:r>
              <a:rPr lang="it-IT" sz="2000" dirty="0"/>
              <a:t>corpo continuo sottoposto alla forza peso. Su ciascun </a:t>
            </a:r>
            <a:r>
              <a:rPr lang="it-IT" sz="2000" dirty="0" smtClean="0"/>
              <a:t>elemento agisce </a:t>
            </a:r>
            <a:r>
              <a:rPr lang="it-IT" sz="2000" dirty="0"/>
              <a:t>la forza </a:t>
            </a:r>
            <a:r>
              <a:rPr lang="it-IT" sz="2000" b="1" dirty="0" err="1"/>
              <a:t>g</a:t>
            </a:r>
            <a:r>
              <a:rPr lang="it-IT" sz="2000" dirty="0" err="1"/>
              <a:t>dm</a:t>
            </a:r>
            <a:r>
              <a:rPr lang="it-IT" sz="2000" dirty="0" smtClean="0"/>
              <a:t>.</a:t>
            </a:r>
          </a:p>
          <a:p>
            <a:endParaRPr lang="it-IT" sz="2000" dirty="0"/>
          </a:p>
          <a:p>
            <a:r>
              <a:rPr lang="it-IT" sz="2000" dirty="0"/>
              <a:t>La risultante di tutte queste forze parallele fra di loro è </a:t>
            </a:r>
            <a:r>
              <a:rPr lang="it-IT" sz="2000" b="1" dirty="0" err="1"/>
              <a:t>F</a:t>
            </a:r>
            <a:r>
              <a:rPr lang="it-IT" sz="2000" dirty="0"/>
              <a:t> </a:t>
            </a:r>
            <a:r>
              <a:rPr lang="it-IT" sz="2000" dirty="0" smtClean="0"/>
              <a:t>ed è applicata </a:t>
            </a:r>
            <a:r>
              <a:rPr lang="it-IT" sz="2000" dirty="0"/>
              <a:t>nel CM : </a:t>
            </a:r>
          </a:p>
          <a:p>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4082228920"/>
              </p:ext>
            </p:extLst>
          </p:nvPr>
        </p:nvGraphicFramePr>
        <p:xfrm>
          <a:off x="3095600" y="3068960"/>
          <a:ext cx="3276600" cy="571500"/>
        </p:xfrm>
        <a:graphic>
          <a:graphicData uri="http://schemas.openxmlformats.org/presentationml/2006/ole">
            <mc:AlternateContent xmlns:mc="http://schemas.openxmlformats.org/markup-compatibility/2006">
              <mc:Choice xmlns:v="urn:schemas-microsoft-com:vml" Requires="v">
                <p:oleObj spid="_x0000_s15474" name="Equation" r:id="rId4" imgW="1600200" imgH="279400" progId="Equation.3">
                  <p:embed/>
                </p:oleObj>
              </mc:Choice>
              <mc:Fallback>
                <p:oleObj name="Equation" r:id="rId4" imgW="1600200" imgH="279400" progId="Equation.3">
                  <p:embed/>
                  <p:pic>
                    <p:nvPicPr>
                      <p:cNvPr id="0" name=""/>
                      <p:cNvPicPr/>
                      <p:nvPr/>
                    </p:nvPicPr>
                    <p:blipFill>
                      <a:blip r:embed="rId5"/>
                      <a:stretch>
                        <a:fillRect/>
                      </a:stretch>
                    </p:blipFill>
                    <p:spPr>
                      <a:xfrm>
                        <a:off x="3095600" y="3068960"/>
                        <a:ext cx="3276600" cy="571500"/>
                      </a:xfrm>
                      <a:prstGeom prst="rect">
                        <a:avLst/>
                      </a:prstGeom>
                    </p:spPr>
                  </p:pic>
                </p:oleObj>
              </mc:Fallback>
            </mc:AlternateContent>
          </a:graphicData>
        </a:graphic>
      </p:graphicFrame>
      <p:sp>
        <p:nvSpPr>
          <p:cNvPr id="8" name="Rectangle 7"/>
          <p:cNvSpPr/>
          <p:nvPr/>
        </p:nvSpPr>
        <p:spPr>
          <a:xfrm>
            <a:off x="1547664" y="3717032"/>
            <a:ext cx="7524328" cy="707886"/>
          </a:xfrm>
          <a:prstGeom prst="rect">
            <a:avLst/>
          </a:prstGeom>
        </p:spPr>
        <p:txBody>
          <a:bodyPr wrap="square">
            <a:spAutoFit/>
          </a:bodyPr>
          <a:lstStyle/>
          <a:p>
            <a:r>
              <a:rPr lang="it-IT" sz="2000" dirty="0"/>
              <a:t>Il momento della forza peso rispetto a un polo fisso (ad esempio l’origine dell’asse delle coordinate) è dato da:</a:t>
            </a:r>
          </a:p>
        </p:txBody>
      </p:sp>
      <p:graphicFrame>
        <p:nvGraphicFramePr>
          <p:cNvPr id="9" name="Object 8"/>
          <p:cNvGraphicFramePr>
            <a:graphicFrameLocks noChangeAspect="1"/>
          </p:cNvGraphicFramePr>
          <p:nvPr>
            <p:extLst>
              <p:ext uri="{D42A27DB-BD31-4B8C-83A1-F6EECF244321}">
                <p14:modId xmlns:p14="http://schemas.microsoft.com/office/powerpoint/2010/main" val="255443383"/>
              </p:ext>
            </p:extLst>
          </p:nvPr>
        </p:nvGraphicFramePr>
        <p:xfrm>
          <a:off x="1754687" y="4725144"/>
          <a:ext cx="2961329" cy="504056"/>
        </p:xfrm>
        <a:graphic>
          <a:graphicData uri="http://schemas.openxmlformats.org/presentationml/2006/ole">
            <mc:AlternateContent xmlns:mc="http://schemas.openxmlformats.org/markup-compatibility/2006">
              <mc:Choice xmlns:v="urn:schemas-microsoft-com:vml" Requires="v">
                <p:oleObj spid="_x0000_s15475" name="Equation" r:id="rId6" imgW="1790700" imgH="304800" progId="Equation.3">
                  <p:embed/>
                </p:oleObj>
              </mc:Choice>
              <mc:Fallback>
                <p:oleObj name="Equation" r:id="rId6" imgW="1790700" imgH="304800" progId="Equation.3">
                  <p:embed/>
                  <p:pic>
                    <p:nvPicPr>
                      <p:cNvPr id="0" name=""/>
                      <p:cNvPicPr/>
                      <p:nvPr/>
                    </p:nvPicPr>
                    <p:blipFill>
                      <a:blip r:embed="rId7"/>
                      <a:stretch>
                        <a:fillRect/>
                      </a:stretch>
                    </p:blipFill>
                    <p:spPr>
                      <a:xfrm>
                        <a:off x="1754687" y="4725144"/>
                        <a:ext cx="2961329" cy="504056"/>
                      </a:xfrm>
                      <a:prstGeom prst="rect">
                        <a:avLst/>
                      </a:prstGeom>
                      <a:ln>
                        <a:solidFill>
                          <a:srgbClr val="FF0000"/>
                        </a:solid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33513241"/>
              </p:ext>
            </p:extLst>
          </p:nvPr>
        </p:nvGraphicFramePr>
        <p:xfrm>
          <a:off x="5046752" y="4509120"/>
          <a:ext cx="3773720" cy="936104"/>
        </p:xfrm>
        <a:graphic>
          <a:graphicData uri="http://schemas.openxmlformats.org/presentationml/2006/ole">
            <mc:AlternateContent xmlns:mc="http://schemas.openxmlformats.org/markup-compatibility/2006">
              <mc:Choice xmlns:v="urn:schemas-microsoft-com:vml" Requires="v">
                <p:oleObj spid="_x0000_s15476" name="Equation" r:id="rId8" imgW="2095500" imgH="520700" progId="Equation.3">
                  <p:embed/>
                </p:oleObj>
              </mc:Choice>
              <mc:Fallback>
                <p:oleObj name="Equation" r:id="rId8" imgW="2095500" imgH="520700" progId="Equation.3">
                  <p:embed/>
                  <p:pic>
                    <p:nvPicPr>
                      <p:cNvPr id="0" name=""/>
                      <p:cNvPicPr/>
                      <p:nvPr/>
                    </p:nvPicPr>
                    <p:blipFill>
                      <a:blip r:embed="rId9"/>
                      <a:stretch>
                        <a:fillRect/>
                      </a:stretch>
                    </p:blipFill>
                    <p:spPr>
                      <a:xfrm>
                        <a:off x="5046752" y="4509120"/>
                        <a:ext cx="3773720" cy="936104"/>
                      </a:xfrm>
                      <a:prstGeom prst="rect">
                        <a:avLst/>
                      </a:prstGeom>
                      <a:ln>
                        <a:solidFill>
                          <a:srgbClr val="FF0000"/>
                        </a:solid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35203594"/>
              </p:ext>
            </p:extLst>
          </p:nvPr>
        </p:nvGraphicFramePr>
        <p:xfrm>
          <a:off x="1641637" y="5877272"/>
          <a:ext cx="6458755" cy="792088"/>
        </p:xfrm>
        <a:graphic>
          <a:graphicData uri="http://schemas.openxmlformats.org/presentationml/2006/ole">
            <mc:AlternateContent xmlns:mc="http://schemas.openxmlformats.org/markup-compatibility/2006">
              <mc:Choice xmlns:v="urn:schemas-microsoft-com:vml" Requires="v">
                <p:oleObj spid="_x0000_s15477" name="Equation" r:id="rId10" imgW="2489200" imgH="304800" progId="Equation.3">
                  <p:embed/>
                </p:oleObj>
              </mc:Choice>
              <mc:Fallback>
                <p:oleObj name="Equation" r:id="rId10" imgW="2489200" imgH="304800" progId="Equation.3">
                  <p:embed/>
                  <p:pic>
                    <p:nvPicPr>
                      <p:cNvPr id="0" name=""/>
                      <p:cNvPicPr/>
                      <p:nvPr/>
                    </p:nvPicPr>
                    <p:blipFill>
                      <a:blip r:embed="rId11"/>
                      <a:stretch>
                        <a:fillRect/>
                      </a:stretch>
                    </p:blipFill>
                    <p:spPr>
                      <a:xfrm>
                        <a:off x="1641637" y="5877272"/>
                        <a:ext cx="6458755" cy="792088"/>
                      </a:xfrm>
                      <a:prstGeom prst="rect">
                        <a:avLst/>
                      </a:prstGeom>
                      <a:ln>
                        <a:noFill/>
                      </a:ln>
                    </p:spPr>
                  </p:pic>
                </p:oleObj>
              </mc:Fallback>
            </mc:AlternateContent>
          </a:graphicData>
        </a:graphic>
      </p:graphicFrame>
      <p:sp>
        <p:nvSpPr>
          <p:cNvPr id="12" name="Down Arrow 11"/>
          <p:cNvSpPr/>
          <p:nvPr/>
        </p:nvSpPr>
        <p:spPr>
          <a:xfrm>
            <a:off x="4716016" y="5373216"/>
            <a:ext cx="216024" cy="648072"/>
          </a:xfrm>
          <a:prstGeom prst="downArrow">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8835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Energia potenziale e centro di massa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22</a:t>
            </a:fld>
            <a:endParaRPr lang="it-IT"/>
          </a:p>
        </p:txBody>
      </p:sp>
      <p:sp>
        <p:nvSpPr>
          <p:cNvPr id="5" name="Rectangle 4"/>
          <p:cNvSpPr/>
          <p:nvPr/>
        </p:nvSpPr>
        <p:spPr>
          <a:xfrm>
            <a:off x="0" y="1556792"/>
            <a:ext cx="9144000" cy="707886"/>
          </a:xfrm>
          <a:prstGeom prst="rect">
            <a:avLst/>
          </a:prstGeom>
        </p:spPr>
        <p:txBody>
          <a:bodyPr wrap="square">
            <a:spAutoFit/>
          </a:bodyPr>
          <a:lstStyle/>
          <a:p>
            <a:r>
              <a:rPr lang="it-IT" sz="2000" dirty="0"/>
              <a:t>Analogamente a quanto visto in precedenza per il calcolo dell’energia potenziale per la forza peso si deve integrare </a:t>
            </a:r>
            <a:r>
              <a:rPr lang="it-IT" sz="2000" dirty="0" err="1" smtClean="0"/>
              <a:t>d</a:t>
            </a:r>
            <a:r>
              <a:rPr lang="it-IT" sz="2000" i="1" dirty="0" err="1" smtClean="0"/>
              <a:t>E</a:t>
            </a:r>
            <a:r>
              <a:rPr lang="it-IT" sz="2000" baseline="-25000" dirty="0" err="1" smtClean="0"/>
              <a:t>P</a:t>
            </a:r>
            <a:r>
              <a:rPr lang="it-IT" sz="2000" dirty="0" smtClean="0"/>
              <a:t>:</a:t>
            </a:r>
            <a:endParaRPr lang="it-IT"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1838854201"/>
              </p:ext>
            </p:extLst>
          </p:nvPr>
        </p:nvGraphicFramePr>
        <p:xfrm>
          <a:off x="2771800" y="2204864"/>
          <a:ext cx="3387649" cy="648072"/>
        </p:xfrm>
        <a:graphic>
          <a:graphicData uri="http://schemas.openxmlformats.org/presentationml/2006/ole">
            <mc:AlternateContent xmlns:mc="http://schemas.openxmlformats.org/markup-compatibility/2006">
              <mc:Choice xmlns:v="urn:schemas-microsoft-com:vml" Requires="v">
                <p:oleObj spid="_x0000_s16490" name="Equation" r:id="rId3" imgW="1460500" imgH="279400" progId="Equation.3">
                  <p:embed/>
                </p:oleObj>
              </mc:Choice>
              <mc:Fallback>
                <p:oleObj name="Equation" r:id="rId3" imgW="1460500" imgH="279400" progId="Equation.3">
                  <p:embed/>
                  <p:pic>
                    <p:nvPicPr>
                      <p:cNvPr id="0" name=""/>
                      <p:cNvPicPr/>
                      <p:nvPr/>
                    </p:nvPicPr>
                    <p:blipFill>
                      <a:blip r:embed="rId4"/>
                      <a:stretch>
                        <a:fillRect/>
                      </a:stretch>
                    </p:blipFill>
                    <p:spPr>
                      <a:xfrm>
                        <a:off x="2771800" y="2204864"/>
                        <a:ext cx="3387649" cy="64807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85533555"/>
              </p:ext>
            </p:extLst>
          </p:nvPr>
        </p:nvGraphicFramePr>
        <p:xfrm>
          <a:off x="2123728" y="3068439"/>
          <a:ext cx="4406817" cy="1080641"/>
        </p:xfrm>
        <a:graphic>
          <a:graphicData uri="http://schemas.openxmlformats.org/presentationml/2006/ole">
            <mc:AlternateContent xmlns:mc="http://schemas.openxmlformats.org/markup-compatibility/2006">
              <mc:Choice xmlns:v="urn:schemas-microsoft-com:vml" Requires="v">
                <p:oleObj spid="_x0000_s16491" name="Equation" r:id="rId5" imgW="2120900" imgH="520700" progId="Equation.3">
                  <p:embed/>
                </p:oleObj>
              </mc:Choice>
              <mc:Fallback>
                <p:oleObj name="Equation" r:id="rId5" imgW="2120900" imgH="520700" progId="Equation.3">
                  <p:embed/>
                  <p:pic>
                    <p:nvPicPr>
                      <p:cNvPr id="0" name=""/>
                      <p:cNvPicPr/>
                      <p:nvPr/>
                    </p:nvPicPr>
                    <p:blipFill>
                      <a:blip r:embed="rId6"/>
                      <a:stretch>
                        <a:fillRect/>
                      </a:stretch>
                    </p:blipFill>
                    <p:spPr>
                      <a:xfrm>
                        <a:off x="2123728" y="3068439"/>
                        <a:ext cx="4406817" cy="1080641"/>
                      </a:xfrm>
                      <a:prstGeom prst="rect">
                        <a:avLst/>
                      </a:prstGeom>
                      <a:ln>
                        <a:noFill/>
                      </a:ln>
                    </p:spPr>
                  </p:pic>
                </p:oleObj>
              </mc:Fallback>
            </mc:AlternateContent>
          </a:graphicData>
        </a:graphic>
      </p:graphicFrame>
      <p:sp>
        <p:nvSpPr>
          <p:cNvPr id="8" name="Down Arrow 7"/>
          <p:cNvSpPr/>
          <p:nvPr/>
        </p:nvSpPr>
        <p:spPr>
          <a:xfrm>
            <a:off x="4139952" y="3933056"/>
            <a:ext cx="360040" cy="792088"/>
          </a:xfrm>
          <a:prstGeom prst="downArrow">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8"/>
          <p:cNvGraphicFramePr>
            <a:graphicFrameLocks noChangeAspect="1"/>
          </p:cNvGraphicFramePr>
          <p:nvPr>
            <p:extLst>
              <p:ext uri="{D42A27DB-BD31-4B8C-83A1-F6EECF244321}">
                <p14:modId xmlns:p14="http://schemas.microsoft.com/office/powerpoint/2010/main" val="3588554243"/>
              </p:ext>
            </p:extLst>
          </p:nvPr>
        </p:nvGraphicFramePr>
        <p:xfrm>
          <a:off x="1044259" y="4725144"/>
          <a:ext cx="6984125" cy="712341"/>
        </p:xfrm>
        <a:graphic>
          <a:graphicData uri="http://schemas.openxmlformats.org/presentationml/2006/ole">
            <mc:AlternateContent xmlns:mc="http://schemas.openxmlformats.org/markup-compatibility/2006">
              <mc:Choice xmlns:v="urn:schemas-microsoft-com:vml" Requires="v">
                <p:oleObj spid="_x0000_s16492" name="Equation" r:id="rId7" imgW="2743200" imgH="279400" progId="Equation.3">
                  <p:embed/>
                </p:oleObj>
              </mc:Choice>
              <mc:Fallback>
                <p:oleObj name="Equation" r:id="rId7" imgW="2743200" imgH="279400" progId="Equation.3">
                  <p:embed/>
                  <p:pic>
                    <p:nvPicPr>
                      <p:cNvPr id="0" name=""/>
                      <p:cNvPicPr/>
                      <p:nvPr/>
                    </p:nvPicPr>
                    <p:blipFill>
                      <a:blip r:embed="rId8"/>
                      <a:stretch>
                        <a:fillRect/>
                      </a:stretch>
                    </p:blipFill>
                    <p:spPr>
                      <a:xfrm>
                        <a:off x="1044259" y="4725144"/>
                        <a:ext cx="6984125" cy="712341"/>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01318583"/>
              </p:ext>
            </p:extLst>
          </p:nvPr>
        </p:nvGraphicFramePr>
        <p:xfrm>
          <a:off x="2987824" y="5734545"/>
          <a:ext cx="2833590" cy="862807"/>
        </p:xfrm>
        <a:graphic>
          <a:graphicData uri="http://schemas.openxmlformats.org/presentationml/2006/ole">
            <mc:AlternateContent xmlns:mc="http://schemas.openxmlformats.org/markup-compatibility/2006">
              <mc:Choice xmlns:v="urn:schemas-microsoft-com:vml" Requires="v">
                <p:oleObj spid="_x0000_s16493" name="Equation" r:id="rId9" imgW="749300" imgH="228600" progId="Equation.3">
                  <p:embed/>
                </p:oleObj>
              </mc:Choice>
              <mc:Fallback>
                <p:oleObj name="Equation" r:id="rId9" imgW="749300" imgH="228600" progId="Equation.3">
                  <p:embed/>
                  <p:pic>
                    <p:nvPicPr>
                      <p:cNvPr id="0" name=""/>
                      <p:cNvPicPr/>
                      <p:nvPr/>
                    </p:nvPicPr>
                    <p:blipFill>
                      <a:blip r:embed="rId10"/>
                      <a:stretch>
                        <a:fillRect/>
                      </a:stretch>
                    </p:blipFill>
                    <p:spPr>
                      <a:xfrm>
                        <a:off x="2987824" y="5734545"/>
                        <a:ext cx="2833590" cy="862807"/>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287230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un corpo rigido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23</a:t>
            </a:fld>
            <a:endParaRPr lang="it-IT"/>
          </a:p>
        </p:txBody>
      </p:sp>
      <p:pic>
        <p:nvPicPr>
          <p:cNvPr id="5" name="Picture 4"/>
          <p:cNvPicPr>
            <a:picLocks noChangeAspect="1"/>
          </p:cNvPicPr>
          <p:nvPr/>
        </p:nvPicPr>
        <p:blipFill>
          <a:blip r:embed="rId2"/>
          <a:stretch>
            <a:fillRect/>
          </a:stretch>
        </p:blipFill>
        <p:spPr>
          <a:xfrm>
            <a:off x="5220072" y="1628800"/>
            <a:ext cx="3851920" cy="1361893"/>
          </a:xfrm>
          <a:prstGeom prst="rect">
            <a:avLst/>
          </a:prstGeom>
        </p:spPr>
      </p:pic>
      <p:sp>
        <p:nvSpPr>
          <p:cNvPr id="6" name="Rectangle 5"/>
          <p:cNvSpPr/>
          <p:nvPr/>
        </p:nvSpPr>
        <p:spPr>
          <a:xfrm>
            <a:off x="107504" y="1634024"/>
            <a:ext cx="5112568" cy="1938992"/>
          </a:xfrm>
          <a:prstGeom prst="rect">
            <a:avLst/>
          </a:prstGeom>
        </p:spPr>
        <p:txBody>
          <a:bodyPr wrap="square">
            <a:spAutoFit/>
          </a:bodyPr>
          <a:lstStyle/>
          <a:p>
            <a:pPr algn="just"/>
            <a:r>
              <a:rPr lang="it-IT" sz="2000" dirty="0"/>
              <a:t>Per studiare il moto di un corpo rigido è possibile concentrarsi sullo </a:t>
            </a:r>
            <a:r>
              <a:rPr lang="it-IT" sz="2000" dirty="0">
                <a:solidFill>
                  <a:srgbClr val="FF0000"/>
                </a:solidFill>
              </a:rPr>
              <a:t>spostamento globale</a:t>
            </a:r>
            <a:r>
              <a:rPr lang="it-IT" sz="2000" dirty="0"/>
              <a:t>, naturalmente riconducibile al </a:t>
            </a:r>
            <a:r>
              <a:rPr lang="it-IT" sz="2000" dirty="0">
                <a:solidFill>
                  <a:srgbClr val="FF0000"/>
                </a:solidFill>
              </a:rPr>
              <a:t>moto del centro di </a:t>
            </a:r>
            <a:r>
              <a:rPr lang="it-IT" sz="2000" dirty="0" smtClean="0">
                <a:solidFill>
                  <a:srgbClr val="FF0000"/>
                </a:solidFill>
              </a:rPr>
              <a:t>massa</a:t>
            </a:r>
            <a:r>
              <a:rPr lang="it-IT" sz="2000" dirty="0" smtClean="0"/>
              <a:t>. Tuttavia </a:t>
            </a:r>
            <a:r>
              <a:rPr lang="it-IT" sz="2000" dirty="0"/>
              <a:t>i vari punti del corpo rigido possono descrivere traiettorie diverse tra loro e da quella del centro di massa.</a:t>
            </a:r>
          </a:p>
        </p:txBody>
      </p:sp>
      <p:sp>
        <p:nvSpPr>
          <p:cNvPr id="7" name="Rectangle 6"/>
          <p:cNvSpPr/>
          <p:nvPr/>
        </p:nvSpPr>
        <p:spPr>
          <a:xfrm>
            <a:off x="107504" y="3761745"/>
            <a:ext cx="9036496" cy="1323439"/>
          </a:xfrm>
          <a:prstGeom prst="rect">
            <a:avLst/>
          </a:prstGeom>
        </p:spPr>
        <p:txBody>
          <a:bodyPr wrap="square">
            <a:spAutoFit/>
          </a:bodyPr>
          <a:lstStyle/>
          <a:p>
            <a:r>
              <a:rPr lang="it-IT" sz="2000" dirty="0"/>
              <a:t>Prima di arrivare a considerare il moto più generale di un corpo rigido, iniziamo ad analizzare due tipi di moto: </a:t>
            </a:r>
            <a:endParaRPr lang="it-IT" sz="2000" dirty="0" smtClean="0"/>
          </a:p>
          <a:p>
            <a:pPr marL="342900" indent="-342900">
              <a:buFont typeface="Arial"/>
              <a:buChar char="•"/>
            </a:pPr>
            <a:r>
              <a:rPr lang="it-IT" sz="2000" dirty="0" smtClean="0">
                <a:solidFill>
                  <a:srgbClr val="FF0000"/>
                </a:solidFill>
              </a:rPr>
              <a:t>Moto </a:t>
            </a:r>
            <a:r>
              <a:rPr lang="it-IT" sz="2000" dirty="0">
                <a:solidFill>
                  <a:srgbClr val="FF0000"/>
                </a:solidFill>
              </a:rPr>
              <a:t>di traslazione </a:t>
            </a:r>
            <a:r>
              <a:rPr lang="it-IT" sz="2000" dirty="0"/>
              <a:t>del corpo </a:t>
            </a:r>
            <a:r>
              <a:rPr lang="it-IT" sz="2000" dirty="0" smtClean="0"/>
              <a:t>rigido</a:t>
            </a:r>
          </a:p>
          <a:p>
            <a:pPr marL="342900" indent="-342900">
              <a:buFont typeface="Arial"/>
              <a:buChar char="•"/>
            </a:pPr>
            <a:r>
              <a:rPr lang="it-IT" sz="2000" dirty="0" smtClean="0">
                <a:solidFill>
                  <a:srgbClr val="FF0000"/>
                </a:solidFill>
              </a:rPr>
              <a:t>Moto </a:t>
            </a:r>
            <a:r>
              <a:rPr lang="it-IT" sz="2000" dirty="0">
                <a:solidFill>
                  <a:srgbClr val="FF0000"/>
                </a:solidFill>
              </a:rPr>
              <a:t>di rotazione </a:t>
            </a:r>
            <a:r>
              <a:rPr lang="it-IT" sz="2000" dirty="0"/>
              <a:t>del corpo rigido</a:t>
            </a:r>
          </a:p>
        </p:txBody>
      </p:sp>
      <p:sp>
        <p:nvSpPr>
          <p:cNvPr id="8" name="Rectangle 7"/>
          <p:cNvSpPr/>
          <p:nvPr/>
        </p:nvSpPr>
        <p:spPr>
          <a:xfrm>
            <a:off x="107504" y="5301208"/>
            <a:ext cx="8964488" cy="707886"/>
          </a:xfrm>
          <a:prstGeom prst="rect">
            <a:avLst/>
          </a:prstGeom>
        </p:spPr>
        <p:txBody>
          <a:bodyPr wrap="square">
            <a:spAutoFit/>
          </a:bodyPr>
          <a:lstStyle/>
          <a:p>
            <a:r>
              <a:rPr lang="it-IT" sz="2000" dirty="0"/>
              <a:t>Moto di traslazione e il moto di rotazione sono gli unici tipi di moto da studiare perché si dimostra che il moto più generale di un corpo rigido è un moto di </a:t>
            </a:r>
            <a:r>
              <a:rPr lang="it-IT" sz="2000" dirty="0" smtClean="0">
                <a:solidFill>
                  <a:srgbClr val="FF0000"/>
                </a:solidFill>
              </a:rPr>
              <a:t>rototraslazione.</a:t>
            </a:r>
            <a:endParaRPr lang="it-IT" sz="2000" dirty="0">
              <a:solidFill>
                <a:srgbClr val="FF0000"/>
              </a:solidFill>
            </a:endParaRPr>
          </a:p>
        </p:txBody>
      </p:sp>
    </p:spTree>
    <p:extLst>
      <p:ext uri="{BB962C8B-B14F-4D97-AF65-F5344CB8AC3E}">
        <p14:creationId xmlns:p14="http://schemas.microsoft.com/office/powerpoint/2010/main" val="158386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Moto di un corpo rigido. Traslazione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24</a:t>
            </a:fld>
            <a:endParaRPr lang="it-IT"/>
          </a:p>
        </p:txBody>
      </p:sp>
      <p:sp>
        <p:nvSpPr>
          <p:cNvPr id="5" name="Rectangle 4"/>
          <p:cNvSpPr/>
          <p:nvPr/>
        </p:nvSpPr>
        <p:spPr>
          <a:xfrm>
            <a:off x="32168" y="1556792"/>
            <a:ext cx="9111831" cy="1015663"/>
          </a:xfrm>
          <a:prstGeom prst="rect">
            <a:avLst/>
          </a:prstGeom>
        </p:spPr>
        <p:txBody>
          <a:bodyPr wrap="square">
            <a:spAutoFit/>
          </a:bodyPr>
          <a:lstStyle/>
          <a:p>
            <a:pPr algn="just"/>
            <a:r>
              <a:rPr lang="it-IT" sz="2000" dirty="0"/>
              <a:t>Quando il corpo rigido compie un moto di sola traslazione tutti i punti descrivono </a:t>
            </a:r>
            <a:r>
              <a:rPr lang="it-IT" sz="2000" dirty="0" smtClean="0"/>
              <a:t>traiettorie uguali</a:t>
            </a:r>
            <a:r>
              <a:rPr lang="it-IT" sz="2000" dirty="0"/>
              <a:t>, in generale curvilinee, percorse con la stessa velocità </a:t>
            </a:r>
            <a:r>
              <a:rPr lang="it-IT" sz="2000" b="1" i="1" dirty="0"/>
              <a:t>v</a:t>
            </a:r>
            <a:r>
              <a:rPr lang="it-IT" sz="2000" dirty="0"/>
              <a:t>, che coincide con </a:t>
            </a:r>
            <a:r>
              <a:rPr lang="it-IT" sz="2000" b="1" i="1" dirty="0" err="1"/>
              <a:t>v</a:t>
            </a:r>
            <a:r>
              <a:rPr lang="it-IT" sz="2000" baseline="-25000" dirty="0" err="1"/>
              <a:t>CM</a:t>
            </a:r>
            <a:r>
              <a:rPr lang="it-IT" sz="2000" dirty="0"/>
              <a:t>.</a:t>
            </a:r>
          </a:p>
        </p:txBody>
      </p:sp>
      <p:pic>
        <p:nvPicPr>
          <p:cNvPr id="6" name="Picture 5"/>
          <p:cNvPicPr>
            <a:picLocks noChangeAspect="1"/>
          </p:cNvPicPr>
          <p:nvPr/>
        </p:nvPicPr>
        <p:blipFill>
          <a:blip r:embed="rId3"/>
          <a:stretch>
            <a:fillRect/>
          </a:stretch>
        </p:blipFill>
        <p:spPr>
          <a:xfrm>
            <a:off x="15588" y="2832367"/>
            <a:ext cx="2828220" cy="1460729"/>
          </a:xfrm>
          <a:prstGeom prst="rect">
            <a:avLst/>
          </a:prstGeom>
        </p:spPr>
      </p:pic>
      <p:sp>
        <p:nvSpPr>
          <p:cNvPr id="7" name="TextBox 6"/>
          <p:cNvSpPr txBox="1"/>
          <p:nvPr/>
        </p:nvSpPr>
        <p:spPr>
          <a:xfrm>
            <a:off x="3635896" y="2572767"/>
            <a:ext cx="5508104" cy="400110"/>
          </a:xfrm>
          <a:prstGeom prst="rect">
            <a:avLst/>
          </a:prstGeom>
          <a:noFill/>
        </p:spPr>
        <p:txBody>
          <a:bodyPr wrap="square" rtlCol="0">
            <a:spAutoFit/>
          </a:bodyPr>
          <a:lstStyle/>
          <a:p>
            <a:r>
              <a:rPr lang="it-IT" sz="2000" dirty="0" smtClean="0"/>
              <a:t>Le grandezze significative in una traslazione sono:</a:t>
            </a:r>
            <a:endParaRPr lang="it-IT" sz="2000" dirty="0"/>
          </a:p>
        </p:txBody>
      </p:sp>
      <p:graphicFrame>
        <p:nvGraphicFramePr>
          <p:cNvPr id="8" name="Object 7"/>
          <p:cNvGraphicFramePr>
            <a:graphicFrameLocks noChangeAspect="1"/>
          </p:cNvGraphicFramePr>
          <p:nvPr>
            <p:extLst>
              <p:ext uri="{D42A27DB-BD31-4B8C-83A1-F6EECF244321}">
                <p14:modId xmlns:p14="http://schemas.microsoft.com/office/powerpoint/2010/main" val="1809281526"/>
              </p:ext>
            </p:extLst>
          </p:nvPr>
        </p:nvGraphicFramePr>
        <p:xfrm>
          <a:off x="5868144" y="3076823"/>
          <a:ext cx="1214375" cy="480690"/>
        </p:xfrm>
        <a:graphic>
          <a:graphicData uri="http://schemas.openxmlformats.org/presentationml/2006/ole">
            <mc:AlternateContent xmlns:mc="http://schemas.openxmlformats.org/markup-compatibility/2006">
              <mc:Choice xmlns:v="urn:schemas-microsoft-com:vml" Requires="v">
                <p:oleObj spid="_x0000_s17489"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868144" y="3076823"/>
                        <a:ext cx="1214375" cy="480690"/>
                      </a:xfrm>
                      <a:prstGeom prst="rect">
                        <a:avLst/>
                      </a:prstGeom>
                    </p:spPr>
                  </p:pic>
                </p:oleObj>
              </mc:Fallback>
            </mc:AlternateContent>
          </a:graphicData>
        </a:graphic>
      </p:graphicFrame>
      <p:sp>
        <p:nvSpPr>
          <p:cNvPr id="9" name="TextBox 8"/>
          <p:cNvSpPr txBox="1"/>
          <p:nvPr/>
        </p:nvSpPr>
        <p:spPr>
          <a:xfrm>
            <a:off x="3707904" y="3211547"/>
            <a:ext cx="2016224" cy="400110"/>
          </a:xfrm>
          <a:prstGeom prst="rect">
            <a:avLst/>
          </a:prstGeom>
          <a:noFill/>
        </p:spPr>
        <p:txBody>
          <a:bodyPr wrap="square" rtlCol="0">
            <a:spAutoFit/>
          </a:bodyPr>
          <a:lstStyle/>
          <a:p>
            <a:r>
              <a:rPr lang="it-IT" sz="2000" dirty="0" smtClean="0"/>
              <a:t>Quantità di moto:</a:t>
            </a:r>
            <a:endParaRPr lang="it-IT" sz="2000" dirty="0"/>
          </a:p>
        </p:txBody>
      </p:sp>
      <p:sp>
        <p:nvSpPr>
          <p:cNvPr id="10" name="TextBox 9"/>
          <p:cNvSpPr txBox="1"/>
          <p:nvPr/>
        </p:nvSpPr>
        <p:spPr>
          <a:xfrm>
            <a:off x="3779912" y="3684825"/>
            <a:ext cx="2016224" cy="400110"/>
          </a:xfrm>
          <a:prstGeom prst="rect">
            <a:avLst/>
          </a:prstGeom>
          <a:noFill/>
        </p:spPr>
        <p:txBody>
          <a:bodyPr wrap="square" rtlCol="0">
            <a:spAutoFit/>
          </a:bodyPr>
          <a:lstStyle/>
          <a:p>
            <a:r>
              <a:rPr lang="it-IT" sz="2000" dirty="0" smtClean="0"/>
              <a:t>Energia cinetica: </a:t>
            </a:r>
            <a:endParaRPr lang="it-IT"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143854086"/>
              </p:ext>
            </p:extLst>
          </p:nvPr>
        </p:nvGraphicFramePr>
        <p:xfrm>
          <a:off x="5879157" y="3508871"/>
          <a:ext cx="2581275" cy="784225"/>
        </p:xfrm>
        <a:graphic>
          <a:graphicData uri="http://schemas.openxmlformats.org/presentationml/2006/ole">
            <mc:AlternateContent xmlns:mc="http://schemas.openxmlformats.org/markup-compatibility/2006">
              <mc:Choice xmlns:v="urn:schemas-microsoft-com:vml" Requires="v">
                <p:oleObj spid="_x0000_s17490" name="Equation" r:id="rId6" imgW="1295400" imgH="393700" progId="Equation.3">
                  <p:embed/>
                </p:oleObj>
              </mc:Choice>
              <mc:Fallback>
                <p:oleObj name="Equation" r:id="rId6" imgW="1295400" imgH="393700" progId="Equation.3">
                  <p:embed/>
                  <p:pic>
                    <p:nvPicPr>
                      <p:cNvPr id="0" name=""/>
                      <p:cNvPicPr/>
                      <p:nvPr/>
                    </p:nvPicPr>
                    <p:blipFill>
                      <a:blip r:embed="rId7"/>
                      <a:stretch>
                        <a:fillRect/>
                      </a:stretch>
                    </p:blipFill>
                    <p:spPr>
                      <a:xfrm>
                        <a:off x="5879157" y="3508871"/>
                        <a:ext cx="2581275" cy="784225"/>
                      </a:xfrm>
                      <a:prstGeom prst="rect">
                        <a:avLst/>
                      </a:prstGeom>
                    </p:spPr>
                  </p:pic>
                </p:oleObj>
              </mc:Fallback>
            </mc:AlternateContent>
          </a:graphicData>
        </a:graphic>
      </p:graphicFrame>
      <p:sp>
        <p:nvSpPr>
          <p:cNvPr id="12" name="Rectangle 11"/>
          <p:cNvSpPr/>
          <p:nvPr/>
        </p:nvSpPr>
        <p:spPr>
          <a:xfrm>
            <a:off x="0" y="4653136"/>
            <a:ext cx="8964489" cy="830997"/>
          </a:xfrm>
          <a:prstGeom prst="rect">
            <a:avLst/>
          </a:prstGeom>
        </p:spPr>
        <p:txBody>
          <a:bodyPr wrap="square">
            <a:spAutoFit/>
          </a:bodyPr>
          <a:lstStyle/>
          <a:p>
            <a:r>
              <a:rPr lang="it-IT" sz="2400" dirty="0"/>
              <a:t>L’equazione dinamica alla base del moto di traslazione è: </a:t>
            </a:r>
            <a:r>
              <a:rPr lang="it-IT" sz="2400" b="1" i="1" dirty="0" err="1">
                <a:solidFill>
                  <a:srgbClr val="FF0000"/>
                </a:solidFill>
              </a:rPr>
              <a:t>R</a:t>
            </a:r>
            <a:r>
              <a:rPr lang="it-IT" sz="2400" dirty="0">
                <a:solidFill>
                  <a:srgbClr val="FF0000"/>
                </a:solidFill>
              </a:rPr>
              <a:t> = </a:t>
            </a:r>
            <a:r>
              <a:rPr lang="it-IT" sz="2400" dirty="0" err="1" smtClean="0">
                <a:solidFill>
                  <a:srgbClr val="FF0000"/>
                </a:solidFill>
              </a:rPr>
              <a:t>m</a:t>
            </a:r>
            <a:r>
              <a:rPr lang="it-IT" sz="2400" b="1" i="1" dirty="0" err="1" smtClean="0">
                <a:solidFill>
                  <a:srgbClr val="FF0000"/>
                </a:solidFill>
              </a:rPr>
              <a:t>a</a:t>
            </a:r>
            <a:r>
              <a:rPr lang="it-IT" sz="2400" baseline="-25000" dirty="0" err="1" smtClean="0">
                <a:solidFill>
                  <a:srgbClr val="FF0000"/>
                </a:solidFill>
              </a:rPr>
              <a:t>CM</a:t>
            </a:r>
            <a:r>
              <a:rPr lang="it-IT" sz="2400" baseline="-25000" dirty="0" smtClean="0"/>
              <a:t>, </a:t>
            </a:r>
            <a:r>
              <a:rPr lang="it-IT" sz="2400" dirty="0" smtClean="0"/>
              <a:t>con </a:t>
            </a:r>
            <a:r>
              <a:rPr lang="it-IT" sz="2400" b="1" i="1" dirty="0" err="1" smtClean="0"/>
              <a:t>R</a:t>
            </a:r>
            <a:r>
              <a:rPr lang="it-IT" sz="2400" dirty="0" smtClean="0"/>
              <a:t> risultante delle forze esterne </a:t>
            </a:r>
            <a:endParaRPr lang="it-IT" sz="2400" dirty="0">
              <a:solidFill>
                <a:srgbClr val="FF0000"/>
              </a:solidFill>
            </a:endParaRPr>
          </a:p>
        </p:txBody>
      </p:sp>
      <p:sp>
        <p:nvSpPr>
          <p:cNvPr id="13" name="TextBox 12"/>
          <p:cNvSpPr txBox="1"/>
          <p:nvPr/>
        </p:nvSpPr>
        <p:spPr>
          <a:xfrm>
            <a:off x="0" y="5661248"/>
            <a:ext cx="3059832" cy="461665"/>
          </a:xfrm>
          <a:prstGeom prst="rect">
            <a:avLst/>
          </a:prstGeom>
          <a:noFill/>
        </p:spPr>
        <p:txBody>
          <a:bodyPr wrap="square" rtlCol="0">
            <a:spAutoFit/>
          </a:bodyPr>
          <a:lstStyle/>
          <a:p>
            <a:r>
              <a:rPr lang="it-IT" sz="2400" dirty="0" smtClean="0"/>
              <a:t>Il momento angolare è:</a:t>
            </a:r>
            <a:endParaRPr lang="it-IT" sz="24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117533032"/>
              </p:ext>
            </p:extLst>
          </p:nvPr>
        </p:nvGraphicFramePr>
        <p:xfrm>
          <a:off x="3203847" y="5635972"/>
          <a:ext cx="3872481" cy="529332"/>
        </p:xfrm>
        <a:graphic>
          <a:graphicData uri="http://schemas.openxmlformats.org/presentationml/2006/ole">
            <mc:AlternateContent xmlns:mc="http://schemas.openxmlformats.org/markup-compatibility/2006">
              <mc:Choice xmlns:v="urn:schemas-microsoft-com:vml" Requires="v">
                <p:oleObj spid="_x0000_s17491" name="Equation" r:id="rId8" imgW="1765300" imgH="241300" progId="Equation.3">
                  <p:embed/>
                </p:oleObj>
              </mc:Choice>
              <mc:Fallback>
                <p:oleObj name="Equation" r:id="rId8" imgW="1765300" imgH="241300" progId="Equation.3">
                  <p:embed/>
                  <p:pic>
                    <p:nvPicPr>
                      <p:cNvPr id="0" name=""/>
                      <p:cNvPicPr/>
                      <p:nvPr/>
                    </p:nvPicPr>
                    <p:blipFill>
                      <a:blip r:embed="rId9"/>
                      <a:stretch>
                        <a:fillRect/>
                      </a:stretch>
                    </p:blipFill>
                    <p:spPr>
                      <a:xfrm>
                        <a:off x="3203847" y="5635972"/>
                        <a:ext cx="3872481" cy="529332"/>
                      </a:xfrm>
                      <a:prstGeom prst="rect">
                        <a:avLst/>
                      </a:prstGeom>
                    </p:spPr>
                  </p:pic>
                </p:oleObj>
              </mc:Fallback>
            </mc:AlternateContent>
          </a:graphicData>
        </a:graphic>
      </p:graphicFrame>
    </p:spTree>
    <p:extLst>
      <p:ext uri="{BB962C8B-B14F-4D97-AF65-F5344CB8AC3E}">
        <p14:creationId xmlns:p14="http://schemas.microsoft.com/office/powerpoint/2010/main" val="277129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un corpo rigido. Rotazione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25</a:t>
            </a:fld>
            <a:endParaRPr lang="it-IT"/>
          </a:p>
        </p:txBody>
      </p:sp>
      <p:pic>
        <p:nvPicPr>
          <p:cNvPr id="5" name="Picture 4"/>
          <p:cNvPicPr>
            <a:picLocks noChangeAspect="1"/>
          </p:cNvPicPr>
          <p:nvPr/>
        </p:nvPicPr>
        <p:blipFill>
          <a:blip r:embed="rId3"/>
          <a:stretch>
            <a:fillRect/>
          </a:stretch>
        </p:blipFill>
        <p:spPr>
          <a:xfrm>
            <a:off x="17228" y="1556792"/>
            <a:ext cx="2352403" cy="2167260"/>
          </a:xfrm>
          <a:prstGeom prst="rect">
            <a:avLst/>
          </a:prstGeom>
        </p:spPr>
      </p:pic>
      <p:sp>
        <p:nvSpPr>
          <p:cNvPr id="6" name="Rectangle 5"/>
          <p:cNvSpPr/>
          <p:nvPr/>
        </p:nvSpPr>
        <p:spPr>
          <a:xfrm>
            <a:off x="2387273" y="1556792"/>
            <a:ext cx="6750496" cy="1323439"/>
          </a:xfrm>
          <a:prstGeom prst="rect">
            <a:avLst/>
          </a:prstGeom>
        </p:spPr>
        <p:txBody>
          <a:bodyPr wrap="square">
            <a:spAutoFit/>
          </a:bodyPr>
          <a:lstStyle/>
          <a:p>
            <a:pPr algn="just"/>
            <a:r>
              <a:rPr lang="it-IT" sz="2000" dirty="0"/>
              <a:t>Quando il corpo rigido compie un moto di rotazione </a:t>
            </a:r>
            <a:r>
              <a:rPr lang="it-IT" sz="2000" dirty="0">
                <a:solidFill>
                  <a:srgbClr val="FF0000"/>
                </a:solidFill>
              </a:rPr>
              <a:t>tutti i punti descrivono un moto circolare</a:t>
            </a:r>
            <a:r>
              <a:rPr lang="it-IT" sz="2000" dirty="0"/>
              <a:t>, le traiettorie sono archi di circonferenze diverse che stanno su piani tra loro paralleli e </a:t>
            </a:r>
            <a:r>
              <a:rPr lang="it-IT" sz="2000" dirty="0">
                <a:solidFill>
                  <a:srgbClr val="FF0000"/>
                </a:solidFill>
              </a:rPr>
              <a:t>hanno il centro su uno stesso asse, l’asse di rotazione</a:t>
            </a:r>
          </a:p>
        </p:txBody>
      </p:sp>
      <p:sp>
        <p:nvSpPr>
          <p:cNvPr id="7" name="Rectangle 6"/>
          <p:cNvSpPr/>
          <p:nvPr/>
        </p:nvSpPr>
        <p:spPr>
          <a:xfrm>
            <a:off x="2411760" y="3105835"/>
            <a:ext cx="6732240" cy="1015663"/>
          </a:xfrm>
          <a:prstGeom prst="rect">
            <a:avLst/>
          </a:prstGeom>
        </p:spPr>
        <p:txBody>
          <a:bodyPr wrap="square">
            <a:spAutoFit/>
          </a:bodyPr>
          <a:lstStyle/>
          <a:p>
            <a:pPr algn="just"/>
            <a:r>
              <a:rPr lang="it-IT" sz="2000" dirty="0"/>
              <a:t>Tutti i punti ruotano con la</a:t>
            </a:r>
            <a:r>
              <a:rPr lang="it-IT" sz="2000" dirty="0">
                <a:solidFill>
                  <a:srgbClr val="FF0000"/>
                </a:solidFill>
              </a:rPr>
              <a:t> stessa </a:t>
            </a:r>
            <a:r>
              <a:rPr lang="it-IT" sz="2000" dirty="0"/>
              <a:t>velocità angolare </a:t>
            </a:r>
            <a:r>
              <a:rPr lang="it-IT" sz="2000" dirty="0" err="1">
                <a:solidFill>
                  <a:srgbClr val="FF0000"/>
                </a:solidFill>
              </a:rPr>
              <a:t>ω</a:t>
            </a:r>
            <a:r>
              <a:rPr lang="it-IT" sz="2000" dirty="0"/>
              <a:t>. Le velocità </a:t>
            </a:r>
            <a:r>
              <a:rPr lang="it-IT" sz="2000" b="1" i="1" dirty="0"/>
              <a:t>v</a:t>
            </a:r>
            <a:r>
              <a:rPr lang="it-IT" sz="2000" baseline="-25000" dirty="0"/>
              <a:t>i</a:t>
            </a:r>
            <a:r>
              <a:rPr lang="it-IT" sz="2000" dirty="0"/>
              <a:t> dei singoli punti sono </a:t>
            </a:r>
            <a:r>
              <a:rPr lang="it-IT" sz="2000" dirty="0">
                <a:solidFill>
                  <a:srgbClr val="FF0000"/>
                </a:solidFill>
              </a:rPr>
              <a:t>diverse</a:t>
            </a:r>
            <a:r>
              <a:rPr lang="it-IT" sz="2000" dirty="0"/>
              <a:t> a seconda della distanza </a:t>
            </a:r>
            <a:r>
              <a:rPr lang="it-IT" sz="2000" b="1" i="1" dirty="0" err="1"/>
              <a:t>R</a:t>
            </a:r>
            <a:r>
              <a:rPr lang="it-IT" sz="2000" baseline="-25000" dirty="0" err="1"/>
              <a:t>i</a:t>
            </a:r>
            <a:r>
              <a:rPr lang="it-IT" sz="2000" dirty="0"/>
              <a:t> dall’asse di rotazione</a:t>
            </a:r>
          </a:p>
        </p:txBody>
      </p:sp>
      <p:sp>
        <p:nvSpPr>
          <p:cNvPr id="8" name="TextBox 7"/>
          <p:cNvSpPr txBox="1"/>
          <p:nvPr/>
        </p:nvSpPr>
        <p:spPr>
          <a:xfrm>
            <a:off x="0" y="4233282"/>
            <a:ext cx="9144000" cy="707886"/>
          </a:xfrm>
          <a:prstGeom prst="rect">
            <a:avLst/>
          </a:prstGeom>
          <a:noFill/>
        </p:spPr>
        <p:txBody>
          <a:bodyPr wrap="square" rtlCol="0">
            <a:spAutoFit/>
          </a:bodyPr>
          <a:lstStyle/>
          <a:p>
            <a:pPr algn="ctr"/>
            <a:r>
              <a:rPr lang="it-IT" sz="4000" i="1" dirty="0"/>
              <a:t>v</a:t>
            </a:r>
            <a:r>
              <a:rPr lang="it-IT" sz="4000" baseline="-25000" dirty="0" smtClean="0"/>
              <a:t>i</a:t>
            </a:r>
            <a:r>
              <a:rPr lang="it-IT" sz="4000" dirty="0" smtClean="0"/>
              <a:t> = </a:t>
            </a:r>
            <a:r>
              <a:rPr lang="it-IT" sz="4000" dirty="0" err="1" smtClean="0">
                <a:latin typeface="Symbol" charset="2"/>
                <a:cs typeface="Symbol" charset="2"/>
              </a:rPr>
              <a:t>w</a:t>
            </a:r>
            <a:r>
              <a:rPr lang="it-IT" sz="4000" i="1" dirty="0" err="1" smtClean="0"/>
              <a:t>R</a:t>
            </a:r>
            <a:r>
              <a:rPr lang="it-IT" sz="4000" baseline="-25000" dirty="0" err="1" smtClean="0"/>
              <a:t>i</a:t>
            </a:r>
            <a:endParaRPr lang="it-IT" sz="4000" baseline="-25000" dirty="0"/>
          </a:p>
        </p:txBody>
      </p:sp>
      <p:sp>
        <p:nvSpPr>
          <p:cNvPr id="9" name="TextBox 8"/>
          <p:cNvSpPr txBox="1"/>
          <p:nvPr/>
        </p:nvSpPr>
        <p:spPr>
          <a:xfrm>
            <a:off x="107504" y="5415607"/>
            <a:ext cx="5760640" cy="461665"/>
          </a:xfrm>
          <a:prstGeom prst="rect">
            <a:avLst/>
          </a:prstGeom>
          <a:noFill/>
        </p:spPr>
        <p:txBody>
          <a:bodyPr wrap="square" rtlCol="0">
            <a:spAutoFit/>
          </a:bodyPr>
          <a:lstStyle/>
          <a:p>
            <a:r>
              <a:rPr lang="it-IT" sz="2400" dirty="0" smtClean="0"/>
              <a:t>L’equazione dinamica alla base del moto è: </a:t>
            </a:r>
            <a:endParaRPr lang="it-IT" sz="2400" dirty="0"/>
          </a:p>
        </p:txBody>
      </p:sp>
      <p:graphicFrame>
        <p:nvGraphicFramePr>
          <p:cNvPr id="10" name="Object 9"/>
          <p:cNvGraphicFramePr>
            <a:graphicFrameLocks noChangeAspect="1"/>
          </p:cNvGraphicFramePr>
          <p:nvPr>
            <p:extLst>
              <p:ext uri="{D42A27DB-BD31-4B8C-83A1-F6EECF244321}">
                <p14:modId xmlns:p14="http://schemas.microsoft.com/office/powerpoint/2010/main" val="1575898052"/>
              </p:ext>
            </p:extLst>
          </p:nvPr>
        </p:nvGraphicFramePr>
        <p:xfrm>
          <a:off x="5652120" y="4941168"/>
          <a:ext cx="2160240" cy="1440160"/>
        </p:xfrm>
        <a:graphic>
          <a:graphicData uri="http://schemas.openxmlformats.org/presentationml/2006/ole">
            <mc:AlternateContent xmlns:mc="http://schemas.openxmlformats.org/markup-compatibility/2006">
              <mc:Choice xmlns:v="urn:schemas-microsoft-com:vml" Requires="v">
                <p:oleObj spid="_x0000_s18458" name="Equation" r:id="rId4" imgW="533400" imgH="406400" progId="Equation.3">
                  <p:embed/>
                </p:oleObj>
              </mc:Choice>
              <mc:Fallback>
                <p:oleObj name="Equation" r:id="rId4" imgW="533400" imgH="406400" progId="Equation.3">
                  <p:embed/>
                  <p:pic>
                    <p:nvPicPr>
                      <p:cNvPr id="0" name=""/>
                      <p:cNvPicPr/>
                      <p:nvPr/>
                    </p:nvPicPr>
                    <p:blipFill>
                      <a:blip r:embed="rId5"/>
                      <a:stretch>
                        <a:fillRect/>
                      </a:stretch>
                    </p:blipFill>
                    <p:spPr>
                      <a:xfrm>
                        <a:off x="5652120" y="4941168"/>
                        <a:ext cx="2160240" cy="1440160"/>
                      </a:xfrm>
                      <a:prstGeom prst="rect">
                        <a:avLst/>
                      </a:prstGeom>
                    </p:spPr>
                  </p:pic>
                </p:oleObj>
              </mc:Fallback>
            </mc:AlternateContent>
          </a:graphicData>
        </a:graphic>
      </p:graphicFrame>
    </p:spTree>
    <p:extLst>
      <p:ext uri="{BB962C8B-B14F-4D97-AF65-F5344CB8AC3E}">
        <p14:creationId xmlns:p14="http://schemas.microsoft.com/office/powerpoint/2010/main" val="38226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Rotazione intorno ad un asse fisso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26</a:t>
            </a:fld>
            <a:endParaRPr lang="it-IT"/>
          </a:p>
        </p:txBody>
      </p:sp>
      <p:pic>
        <p:nvPicPr>
          <p:cNvPr id="5" name="Picture 4"/>
          <p:cNvPicPr>
            <a:picLocks noChangeAspect="1"/>
          </p:cNvPicPr>
          <p:nvPr/>
        </p:nvPicPr>
        <p:blipFill>
          <a:blip r:embed="rId2"/>
          <a:stretch>
            <a:fillRect/>
          </a:stretch>
        </p:blipFill>
        <p:spPr>
          <a:xfrm>
            <a:off x="0" y="1628799"/>
            <a:ext cx="2195736" cy="3031727"/>
          </a:xfrm>
          <a:prstGeom prst="rect">
            <a:avLst/>
          </a:prstGeom>
        </p:spPr>
      </p:pic>
      <p:sp>
        <p:nvSpPr>
          <p:cNvPr id="6" name="Rectangle 5"/>
          <p:cNvSpPr/>
          <p:nvPr/>
        </p:nvSpPr>
        <p:spPr>
          <a:xfrm>
            <a:off x="2555776" y="1556792"/>
            <a:ext cx="6588224" cy="1015663"/>
          </a:xfrm>
          <a:prstGeom prst="rect">
            <a:avLst/>
          </a:prstGeom>
        </p:spPr>
        <p:txBody>
          <a:bodyPr wrap="square">
            <a:spAutoFit/>
          </a:bodyPr>
          <a:lstStyle/>
          <a:p>
            <a:r>
              <a:rPr lang="it-IT" sz="2000" dirty="0"/>
              <a:t>I punti dell’asse attorno cui avviene la rotazione sono fissi e dunque possono essere utilizzati come poli per il calcolo dei momenti.</a:t>
            </a:r>
          </a:p>
        </p:txBody>
      </p:sp>
      <p:sp>
        <p:nvSpPr>
          <p:cNvPr id="7" name="Rectangle 6"/>
          <p:cNvSpPr/>
          <p:nvPr/>
        </p:nvSpPr>
        <p:spPr>
          <a:xfrm>
            <a:off x="2555776" y="2609617"/>
            <a:ext cx="6552728" cy="1323439"/>
          </a:xfrm>
          <a:prstGeom prst="rect">
            <a:avLst/>
          </a:prstGeom>
        </p:spPr>
        <p:txBody>
          <a:bodyPr wrap="square">
            <a:spAutoFit/>
          </a:bodyPr>
          <a:lstStyle/>
          <a:p>
            <a:r>
              <a:rPr lang="it-IT" sz="2000" dirty="0" smtClean="0"/>
              <a:t>Caratteristiche del vettore velocità angolare </a:t>
            </a:r>
            <a:r>
              <a:rPr lang="it-IT" sz="2000" dirty="0" err="1" smtClean="0">
                <a:solidFill>
                  <a:srgbClr val="FF0000"/>
                </a:solidFill>
              </a:rPr>
              <a:t>ω</a:t>
            </a:r>
            <a:r>
              <a:rPr lang="it-IT" sz="2000" dirty="0" smtClean="0"/>
              <a:t>:</a:t>
            </a:r>
          </a:p>
          <a:p>
            <a:pPr marL="285750" indent="-285750">
              <a:buFontTx/>
              <a:buChar char="-"/>
            </a:pPr>
            <a:r>
              <a:rPr lang="it-IT" sz="2000" dirty="0" smtClean="0">
                <a:solidFill>
                  <a:srgbClr val="FF0000"/>
                </a:solidFill>
              </a:rPr>
              <a:t>direzione</a:t>
            </a:r>
            <a:r>
              <a:rPr lang="it-IT" sz="2000" dirty="0" smtClean="0"/>
              <a:t> è quella dell’asse di rotazione ed è fissa</a:t>
            </a:r>
          </a:p>
          <a:p>
            <a:pPr marL="285750" indent="-285750">
              <a:buFontTx/>
              <a:buChar char="-"/>
            </a:pPr>
            <a:r>
              <a:rPr lang="it-IT" sz="2000" dirty="0" smtClean="0">
                <a:solidFill>
                  <a:srgbClr val="FF0000"/>
                </a:solidFill>
              </a:rPr>
              <a:t>verso</a:t>
            </a:r>
            <a:r>
              <a:rPr lang="it-IT" sz="2000" dirty="0" smtClean="0"/>
              <a:t> indica il verso della rotazione</a:t>
            </a:r>
          </a:p>
          <a:p>
            <a:pPr marL="285750" indent="-285750">
              <a:buFontTx/>
              <a:buChar char="-"/>
            </a:pPr>
            <a:r>
              <a:rPr lang="it-IT" sz="2000" dirty="0" smtClean="0">
                <a:solidFill>
                  <a:srgbClr val="FF0000"/>
                </a:solidFill>
              </a:rPr>
              <a:t>modulo</a:t>
            </a:r>
            <a:r>
              <a:rPr lang="it-IT" sz="2000" dirty="0" smtClean="0"/>
              <a:t> in genere variabile</a:t>
            </a:r>
            <a:endParaRPr lang="it-IT" sz="2000" dirty="0"/>
          </a:p>
        </p:txBody>
      </p:sp>
      <p:sp>
        <p:nvSpPr>
          <p:cNvPr id="8" name="Rectangle 7"/>
          <p:cNvSpPr/>
          <p:nvPr/>
        </p:nvSpPr>
        <p:spPr>
          <a:xfrm>
            <a:off x="2555776" y="4005064"/>
            <a:ext cx="6588224" cy="400110"/>
          </a:xfrm>
          <a:prstGeom prst="rect">
            <a:avLst/>
          </a:prstGeom>
        </p:spPr>
        <p:txBody>
          <a:bodyPr wrap="square">
            <a:spAutoFit/>
          </a:bodyPr>
          <a:lstStyle/>
          <a:p>
            <a:r>
              <a:rPr lang="it-IT" sz="2000" dirty="0"/>
              <a:t>Se </a:t>
            </a:r>
            <a:r>
              <a:rPr lang="it-IT" sz="2000" dirty="0" err="1"/>
              <a:t>ω</a:t>
            </a:r>
            <a:r>
              <a:rPr lang="it-IT" sz="2000" dirty="0"/>
              <a:t> varia allora il vettore accelerazione angolare </a:t>
            </a:r>
            <a:r>
              <a:rPr lang="it-IT" sz="2000" dirty="0">
                <a:solidFill>
                  <a:srgbClr val="FF0000"/>
                </a:solidFill>
              </a:rPr>
              <a:t>α ≠ 0</a:t>
            </a:r>
          </a:p>
        </p:txBody>
      </p:sp>
      <p:sp>
        <p:nvSpPr>
          <p:cNvPr id="9" name="Rectangle 8"/>
          <p:cNvSpPr/>
          <p:nvPr/>
        </p:nvSpPr>
        <p:spPr>
          <a:xfrm>
            <a:off x="179512" y="4685074"/>
            <a:ext cx="4790669" cy="400110"/>
          </a:xfrm>
          <a:prstGeom prst="rect">
            <a:avLst/>
          </a:prstGeom>
        </p:spPr>
        <p:txBody>
          <a:bodyPr wrap="none">
            <a:spAutoFit/>
          </a:bodyPr>
          <a:lstStyle/>
          <a:p>
            <a:r>
              <a:rPr lang="it-IT" sz="2000" dirty="0"/>
              <a:t>α è anch’esso parallelo all’asse di rotazione</a:t>
            </a:r>
          </a:p>
        </p:txBody>
      </p:sp>
      <p:sp>
        <p:nvSpPr>
          <p:cNvPr id="10" name="Rectangle 9"/>
          <p:cNvSpPr/>
          <p:nvPr/>
        </p:nvSpPr>
        <p:spPr>
          <a:xfrm>
            <a:off x="251520" y="5229200"/>
            <a:ext cx="7776864" cy="1323439"/>
          </a:xfrm>
          <a:prstGeom prst="rect">
            <a:avLst/>
          </a:prstGeom>
        </p:spPr>
        <p:txBody>
          <a:bodyPr wrap="square">
            <a:spAutoFit/>
          </a:bodyPr>
          <a:lstStyle/>
          <a:p>
            <a:r>
              <a:rPr lang="it-IT" sz="2000" dirty="0"/>
              <a:t>Assumiamo, come in figura:</a:t>
            </a:r>
          </a:p>
          <a:p>
            <a:r>
              <a:rPr lang="it-IT" sz="2000" dirty="0"/>
              <a:t>- l’asse</a:t>
            </a:r>
            <a:r>
              <a:rPr lang="it-IT" sz="2000" dirty="0">
                <a:solidFill>
                  <a:srgbClr val="FF0000"/>
                </a:solidFill>
              </a:rPr>
              <a:t> </a:t>
            </a:r>
            <a:r>
              <a:rPr lang="it-IT" sz="2000" dirty="0" err="1">
                <a:solidFill>
                  <a:srgbClr val="FF0000"/>
                </a:solidFill>
              </a:rPr>
              <a:t>z</a:t>
            </a:r>
            <a:r>
              <a:rPr lang="it-IT" sz="2000" dirty="0">
                <a:solidFill>
                  <a:srgbClr val="FF0000"/>
                </a:solidFill>
              </a:rPr>
              <a:t> </a:t>
            </a:r>
            <a:r>
              <a:rPr lang="it-IT" sz="2000" dirty="0"/>
              <a:t>come </a:t>
            </a:r>
            <a:r>
              <a:rPr lang="it-IT" sz="2000" dirty="0">
                <a:solidFill>
                  <a:srgbClr val="FF0000"/>
                </a:solidFill>
              </a:rPr>
              <a:t>asse di rotazione</a:t>
            </a:r>
          </a:p>
          <a:p>
            <a:r>
              <a:rPr lang="it-IT" sz="2000" dirty="0"/>
              <a:t>- il punto </a:t>
            </a:r>
            <a:r>
              <a:rPr lang="it-IT" sz="2000" dirty="0">
                <a:solidFill>
                  <a:srgbClr val="FF0000"/>
                </a:solidFill>
              </a:rPr>
              <a:t>O</a:t>
            </a:r>
            <a:r>
              <a:rPr lang="it-IT" sz="2000" dirty="0"/>
              <a:t>, qualsiasi punto sull’asse </a:t>
            </a:r>
            <a:r>
              <a:rPr lang="it-IT" sz="2000" dirty="0" err="1"/>
              <a:t>z</a:t>
            </a:r>
            <a:r>
              <a:rPr lang="it-IT" sz="2000" dirty="0"/>
              <a:t>, come </a:t>
            </a:r>
            <a:r>
              <a:rPr lang="it-IT" sz="2000" dirty="0">
                <a:solidFill>
                  <a:srgbClr val="FF0000"/>
                </a:solidFill>
              </a:rPr>
              <a:t>polo</a:t>
            </a:r>
            <a:r>
              <a:rPr lang="it-IT" sz="2000" dirty="0"/>
              <a:t> per il calcolo dei momenti</a:t>
            </a:r>
          </a:p>
        </p:txBody>
      </p:sp>
    </p:spTree>
    <p:extLst>
      <p:ext uri="{BB962C8B-B14F-4D97-AF65-F5344CB8AC3E}">
        <p14:creationId xmlns:p14="http://schemas.microsoft.com/office/powerpoint/2010/main" val="5967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Rotazione intorno ad un asse fisso</a:t>
            </a:r>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27</a:t>
            </a:fld>
            <a:endParaRPr lang="it-IT"/>
          </a:p>
        </p:txBody>
      </p:sp>
      <p:pic>
        <p:nvPicPr>
          <p:cNvPr id="5" name="Picture 4"/>
          <p:cNvPicPr>
            <a:picLocks noChangeAspect="1"/>
          </p:cNvPicPr>
          <p:nvPr/>
        </p:nvPicPr>
        <p:blipFill>
          <a:blip r:embed="rId3"/>
          <a:stretch>
            <a:fillRect/>
          </a:stretch>
        </p:blipFill>
        <p:spPr>
          <a:xfrm>
            <a:off x="0" y="1628799"/>
            <a:ext cx="1835696" cy="2534607"/>
          </a:xfrm>
          <a:prstGeom prst="rect">
            <a:avLst/>
          </a:prstGeom>
        </p:spPr>
      </p:pic>
      <p:pic>
        <p:nvPicPr>
          <p:cNvPr id="6" name="Picture 5"/>
          <p:cNvPicPr>
            <a:picLocks noChangeAspect="1"/>
          </p:cNvPicPr>
          <p:nvPr/>
        </p:nvPicPr>
        <p:blipFill>
          <a:blip r:embed="rId4"/>
          <a:stretch>
            <a:fillRect/>
          </a:stretch>
        </p:blipFill>
        <p:spPr>
          <a:xfrm>
            <a:off x="9340" y="4293096"/>
            <a:ext cx="1965414" cy="2586070"/>
          </a:xfrm>
          <a:prstGeom prst="rect">
            <a:avLst/>
          </a:prstGeom>
        </p:spPr>
      </p:pic>
      <p:sp>
        <p:nvSpPr>
          <p:cNvPr id="7" name="Rectangle 6"/>
          <p:cNvSpPr/>
          <p:nvPr/>
        </p:nvSpPr>
        <p:spPr>
          <a:xfrm>
            <a:off x="2051720" y="1628800"/>
            <a:ext cx="3945377" cy="400110"/>
          </a:xfrm>
          <a:prstGeom prst="rect">
            <a:avLst/>
          </a:prstGeom>
        </p:spPr>
        <p:txBody>
          <a:bodyPr wrap="none">
            <a:spAutoFit/>
          </a:bodyPr>
          <a:lstStyle/>
          <a:p>
            <a:r>
              <a:rPr lang="it-IT" sz="2000" dirty="0"/>
              <a:t>Distanza di </a:t>
            </a:r>
            <a:r>
              <a:rPr lang="it-IT" sz="2000" dirty="0" err="1"/>
              <a:t>P</a:t>
            </a:r>
            <a:r>
              <a:rPr lang="it-IT" sz="2000" baseline="-25000" dirty="0" err="1"/>
              <a:t>i</a:t>
            </a:r>
            <a:r>
              <a:rPr lang="it-IT" sz="2000" dirty="0"/>
              <a:t> dall’asse: </a:t>
            </a:r>
            <a:r>
              <a:rPr lang="it-IT" sz="2000" dirty="0" err="1">
                <a:solidFill>
                  <a:srgbClr val="FF0000"/>
                </a:solidFill>
              </a:rPr>
              <a:t>R</a:t>
            </a:r>
            <a:r>
              <a:rPr lang="it-IT" sz="2000" baseline="-25000" dirty="0" err="1">
                <a:solidFill>
                  <a:srgbClr val="FF0000"/>
                </a:solidFill>
              </a:rPr>
              <a:t>i</a:t>
            </a:r>
            <a:r>
              <a:rPr lang="it-IT" sz="2000" dirty="0">
                <a:solidFill>
                  <a:srgbClr val="FF0000"/>
                </a:solidFill>
              </a:rPr>
              <a:t> = </a:t>
            </a:r>
            <a:r>
              <a:rPr lang="it-IT" sz="2000" dirty="0" err="1">
                <a:solidFill>
                  <a:srgbClr val="FF0000"/>
                </a:solidFill>
              </a:rPr>
              <a:t>r</a:t>
            </a:r>
            <a:r>
              <a:rPr lang="it-IT" sz="2000" baseline="-25000" dirty="0" err="1">
                <a:solidFill>
                  <a:srgbClr val="FF0000"/>
                </a:solidFill>
              </a:rPr>
              <a:t>i</a:t>
            </a:r>
            <a:r>
              <a:rPr lang="it-IT" sz="2000" dirty="0">
                <a:solidFill>
                  <a:srgbClr val="FF0000"/>
                </a:solidFill>
              </a:rPr>
              <a:t> </a:t>
            </a:r>
            <a:r>
              <a:rPr lang="it-IT" sz="2000" dirty="0" err="1" smtClean="0">
                <a:solidFill>
                  <a:srgbClr val="FF0000"/>
                </a:solidFill>
              </a:rPr>
              <a:t>senθ</a:t>
            </a:r>
            <a:r>
              <a:rPr lang="it-IT" sz="2000" baseline="-25000" dirty="0" err="1" smtClean="0">
                <a:solidFill>
                  <a:srgbClr val="FF0000"/>
                </a:solidFill>
              </a:rPr>
              <a:t>i</a:t>
            </a:r>
            <a:endParaRPr lang="it-IT" sz="2000" baseline="-25000" dirty="0">
              <a:solidFill>
                <a:srgbClr val="FF0000"/>
              </a:solidFill>
            </a:endParaRPr>
          </a:p>
        </p:txBody>
      </p:sp>
      <p:sp>
        <p:nvSpPr>
          <p:cNvPr id="8" name="Rectangle 7"/>
          <p:cNvSpPr/>
          <p:nvPr/>
        </p:nvSpPr>
        <p:spPr>
          <a:xfrm>
            <a:off x="2032074" y="2204864"/>
            <a:ext cx="6284342" cy="400110"/>
          </a:xfrm>
          <a:prstGeom prst="rect">
            <a:avLst/>
          </a:prstGeom>
        </p:spPr>
        <p:txBody>
          <a:bodyPr wrap="none">
            <a:spAutoFit/>
          </a:bodyPr>
          <a:lstStyle/>
          <a:p>
            <a:r>
              <a:rPr lang="it-IT" sz="2000" dirty="0"/>
              <a:t>Momento angolare del punto </a:t>
            </a:r>
            <a:r>
              <a:rPr lang="it-IT" sz="2000" dirty="0" err="1"/>
              <a:t>P</a:t>
            </a:r>
            <a:r>
              <a:rPr lang="it-IT" sz="2000" dirty="0"/>
              <a:t> rispetto ad O: </a:t>
            </a:r>
            <a:r>
              <a:rPr lang="it-IT" sz="2000" b="1" dirty="0" smtClean="0">
                <a:solidFill>
                  <a:srgbClr val="FF0000"/>
                </a:solidFill>
              </a:rPr>
              <a:t>L</a:t>
            </a:r>
            <a:r>
              <a:rPr lang="it-IT" sz="2000" baseline="-25000" dirty="0" smtClean="0">
                <a:solidFill>
                  <a:srgbClr val="FF0000"/>
                </a:solidFill>
              </a:rPr>
              <a:t>i</a:t>
            </a:r>
            <a:r>
              <a:rPr lang="it-IT" sz="2000" dirty="0" smtClean="0">
                <a:solidFill>
                  <a:srgbClr val="FF0000"/>
                </a:solidFill>
              </a:rPr>
              <a:t> </a:t>
            </a:r>
            <a:r>
              <a:rPr lang="it-IT" sz="2000" dirty="0">
                <a:solidFill>
                  <a:srgbClr val="FF0000"/>
                </a:solidFill>
              </a:rPr>
              <a:t>= </a:t>
            </a:r>
            <a:r>
              <a:rPr lang="it-IT" sz="2000" b="1" dirty="0" err="1" smtClean="0">
                <a:solidFill>
                  <a:srgbClr val="FF0000"/>
                </a:solidFill>
              </a:rPr>
              <a:t>r</a:t>
            </a:r>
            <a:r>
              <a:rPr lang="it-IT" sz="2000" baseline="-25000" dirty="0" err="1" smtClean="0">
                <a:solidFill>
                  <a:srgbClr val="FF0000"/>
                </a:solidFill>
              </a:rPr>
              <a:t>i</a:t>
            </a:r>
            <a:r>
              <a:rPr lang="it-IT" sz="2000" dirty="0" smtClean="0">
                <a:solidFill>
                  <a:srgbClr val="FF0000"/>
                </a:solidFill>
              </a:rPr>
              <a:t>× </a:t>
            </a:r>
            <a:r>
              <a:rPr lang="it-IT" sz="2000" dirty="0" err="1" smtClean="0">
                <a:solidFill>
                  <a:srgbClr val="FF0000"/>
                </a:solidFill>
              </a:rPr>
              <a:t>m</a:t>
            </a:r>
            <a:r>
              <a:rPr lang="it-IT" sz="2000" baseline="-25000" dirty="0" err="1" smtClean="0">
                <a:solidFill>
                  <a:srgbClr val="FF0000"/>
                </a:solidFill>
              </a:rPr>
              <a:t>i</a:t>
            </a:r>
            <a:r>
              <a:rPr lang="it-IT" sz="2000" b="1" dirty="0" err="1" smtClean="0">
                <a:solidFill>
                  <a:srgbClr val="FF0000"/>
                </a:solidFill>
              </a:rPr>
              <a:t>v</a:t>
            </a:r>
            <a:r>
              <a:rPr lang="it-IT" sz="2000" baseline="-25000" dirty="0" err="1" smtClean="0">
                <a:solidFill>
                  <a:srgbClr val="FF0000"/>
                </a:solidFill>
              </a:rPr>
              <a:t>i</a:t>
            </a:r>
            <a:endParaRPr lang="it-IT" sz="2000" baseline="-25000" dirty="0">
              <a:solidFill>
                <a:srgbClr val="FF0000"/>
              </a:solidFill>
            </a:endParaRPr>
          </a:p>
        </p:txBody>
      </p:sp>
      <p:sp>
        <p:nvSpPr>
          <p:cNvPr id="9" name="Rectangle 8"/>
          <p:cNvSpPr/>
          <p:nvPr/>
        </p:nvSpPr>
        <p:spPr>
          <a:xfrm>
            <a:off x="2123728" y="2708920"/>
            <a:ext cx="7020272" cy="1015663"/>
          </a:xfrm>
          <a:prstGeom prst="rect">
            <a:avLst/>
          </a:prstGeom>
        </p:spPr>
        <p:txBody>
          <a:bodyPr wrap="square">
            <a:spAutoFit/>
          </a:bodyPr>
          <a:lstStyle/>
          <a:p>
            <a:pPr marL="285750" indent="-285750">
              <a:buFont typeface="Arial"/>
              <a:buChar char="•"/>
            </a:pPr>
            <a:r>
              <a:rPr lang="it-IT" sz="2000" dirty="0" smtClean="0">
                <a:solidFill>
                  <a:srgbClr val="FF0000"/>
                </a:solidFill>
              </a:rPr>
              <a:t>Ortogonale</a:t>
            </a:r>
            <a:r>
              <a:rPr lang="it-IT" sz="2000" dirty="0" smtClean="0"/>
              <a:t> </a:t>
            </a:r>
            <a:r>
              <a:rPr lang="it-IT" sz="2000" dirty="0"/>
              <a:t>al piano individuato dai vettore </a:t>
            </a:r>
            <a:r>
              <a:rPr lang="it-IT" sz="2000" b="1" dirty="0" err="1">
                <a:solidFill>
                  <a:srgbClr val="FF0000"/>
                </a:solidFill>
              </a:rPr>
              <a:t>r</a:t>
            </a:r>
            <a:r>
              <a:rPr lang="it-IT" sz="2000" baseline="-25000" dirty="0" err="1">
                <a:solidFill>
                  <a:srgbClr val="FF0000"/>
                </a:solidFill>
              </a:rPr>
              <a:t>i</a:t>
            </a:r>
            <a:r>
              <a:rPr lang="it-IT" sz="2000" dirty="0">
                <a:solidFill>
                  <a:srgbClr val="FF0000"/>
                </a:solidFill>
              </a:rPr>
              <a:t> e </a:t>
            </a:r>
            <a:r>
              <a:rPr lang="it-IT" sz="2000" b="1" dirty="0">
                <a:solidFill>
                  <a:srgbClr val="FF0000"/>
                </a:solidFill>
              </a:rPr>
              <a:t>v</a:t>
            </a:r>
            <a:r>
              <a:rPr lang="it-IT" sz="2000" baseline="-25000" dirty="0">
                <a:solidFill>
                  <a:srgbClr val="FF0000"/>
                </a:solidFill>
              </a:rPr>
              <a:t>i</a:t>
            </a:r>
            <a:r>
              <a:rPr lang="it-IT" sz="2000" dirty="0"/>
              <a:t>: </a:t>
            </a:r>
          </a:p>
          <a:p>
            <a:pPr marL="285750" indent="-285750">
              <a:buFont typeface="Arial"/>
              <a:buChar char="•"/>
            </a:pPr>
            <a:r>
              <a:rPr lang="it-IT" sz="2000" dirty="0" smtClean="0"/>
              <a:t>Forma </a:t>
            </a:r>
            <a:r>
              <a:rPr lang="it-IT" sz="2000" dirty="0"/>
              <a:t>un angolo pari a </a:t>
            </a:r>
            <a:r>
              <a:rPr lang="it-IT" sz="2000" dirty="0">
                <a:solidFill>
                  <a:srgbClr val="FF0000"/>
                </a:solidFill>
              </a:rPr>
              <a:t>π/2</a:t>
            </a:r>
            <a:r>
              <a:rPr lang="it-IT" sz="2000" dirty="0" smtClean="0">
                <a:solidFill>
                  <a:srgbClr val="FF0000"/>
                </a:solidFill>
              </a:rPr>
              <a:t>-θ</a:t>
            </a:r>
            <a:r>
              <a:rPr lang="it-IT" sz="2000" baseline="-25000" dirty="0" smtClean="0">
                <a:solidFill>
                  <a:srgbClr val="FF0000"/>
                </a:solidFill>
              </a:rPr>
              <a:t>i</a:t>
            </a:r>
            <a:r>
              <a:rPr lang="it-IT" sz="2000" dirty="0" smtClean="0">
                <a:solidFill>
                  <a:srgbClr val="FF0000"/>
                </a:solidFill>
              </a:rPr>
              <a:t> </a:t>
            </a:r>
            <a:r>
              <a:rPr lang="it-IT" sz="2000" dirty="0"/>
              <a:t>con l’asse </a:t>
            </a:r>
            <a:r>
              <a:rPr lang="it-IT" sz="2000" dirty="0" err="1" smtClean="0"/>
              <a:t>z</a:t>
            </a:r>
            <a:endParaRPr lang="it-IT" sz="2000" dirty="0"/>
          </a:p>
          <a:p>
            <a:pPr marL="285750" indent="-285750">
              <a:buFont typeface="Arial"/>
              <a:buChar char="•"/>
            </a:pPr>
            <a:r>
              <a:rPr lang="it-IT" sz="2000" dirty="0" smtClean="0"/>
              <a:t>Ha </a:t>
            </a:r>
            <a:r>
              <a:rPr lang="it-IT" sz="2000" dirty="0"/>
              <a:t>modulo pari a: </a:t>
            </a:r>
            <a:r>
              <a:rPr lang="it-IT" sz="2000" dirty="0">
                <a:solidFill>
                  <a:srgbClr val="FF0000"/>
                </a:solidFill>
              </a:rPr>
              <a:t>L</a:t>
            </a:r>
            <a:r>
              <a:rPr lang="it-IT" sz="2000" baseline="-25000" dirty="0">
                <a:solidFill>
                  <a:srgbClr val="FF0000"/>
                </a:solidFill>
              </a:rPr>
              <a:t>i</a:t>
            </a:r>
            <a:r>
              <a:rPr lang="it-IT" sz="2000" dirty="0">
                <a:solidFill>
                  <a:srgbClr val="FF0000"/>
                </a:solidFill>
              </a:rPr>
              <a:t> =</a:t>
            </a:r>
            <a:r>
              <a:rPr lang="it-IT" sz="2000" dirty="0" err="1">
                <a:solidFill>
                  <a:srgbClr val="FF0000"/>
                </a:solidFill>
              </a:rPr>
              <a:t>m</a:t>
            </a:r>
            <a:r>
              <a:rPr lang="it-IT" sz="2000" baseline="-25000" dirty="0" err="1">
                <a:solidFill>
                  <a:srgbClr val="FF0000"/>
                </a:solidFill>
              </a:rPr>
              <a:t>i</a:t>
            </a:r>
            <a:r>
              <a:rPr lang="it-IT" sz="2000" dirty="0" err="1">
                <a:solidFill>
                  <a:srgbClr val="FF0000"/>
                </a:solidFill>
              </a:rPr>
              <a:t>r</a:t>
            </a:r>
            <a:r>
              <a:rPr lang="it-IT" sz="2000" baseline="-25000" dirty="0" err="1">
                <a:solidFill>
                  <a:srgbClr val="FF0000"/>
                </a:solidFill>
              </a:rPr>
              <a:t>i</a:t>
            </a:r>
            <a:r>
              <a:rPr lang="it-IT" sz="2000" dirty="0" err="1">
                <a:solidFill>
                  <a:srgbClr val="FF0000"/>
                </a:solidFill>
              </a:rPr>
              <a:t>v</a:t>
            </a:r>
            <a:r>
              <a:rPr lang="it-IT" sz="2000" baseline="-25000" dirty="0" err="1">
                <a:solidFill>
                  <a:srgbClr val="FF0000"/>
                </a:solidFill>
              </a:rPr>
              <a:t>i</a:t>
            </a:r>
            <a:r>
              <a:rPr lang="it-IT" sz="2000" dirty="0">
                <a:solidFill>
                  <a:srgbClr val="FF0000"/>
                </a:solidFill>
              </a:rPr>
              <a:t> =</a:t>
            </a:r>
            <a:r>
              <a:rPr lang="it-IT" sz="2000" dirty="0" err="1">
                <a:solidFill>
                  <a:srgbClr val="FF0000"/>
                </a:solidFill>
              </a:rPr>
              <a:t>m</a:t>
            </a:r>
            <a:r>
              <a:rPr lang="it-IT" sz="2000" baseline="-25000" dirty="0" err="1">
                <a:solidFill>
                  <a:srgbClr val="FF0000"/>
                </a:solidFill>
              </a:rPr>
              <a:t>i</a:t>
            </a:r>
            <a:r>
              <a:rPr lang="it-IT" sz="2000" dirty="0" err="1">
                <a:solidFill>
                  <a:srgbClr val="FF0000"/>
                </a:solidFill>
              </a:rPr>
              <a:t>r</a:t>
            </a:r>
            <a:r>
              <a:rPr lang="it-IT" sz="2000" baseline="-25000" dirty="0" err="1">
                <a:solidFill>
                  <a:srgbClr val="FF0000"/>
                </a:solidFill>
              </a:rPr>
              <a:t>i</a:t>
            </a:r>
            <a:r>
              <a:rPr lang="it-IT" sz="2000" dirty="0" err="1">
                <a:solidFill>
                  <a:srgbClr val="FF0000"/>
                </a:solidFill>
              </a:rPr>
              <a:t>R</a:t>
            </a:r>
            <a:r>
              <a:rPr lang="it-IT" sz="2000" baseline="-25000" dirty="0" err="1">
                <a:solidFill>
                  <a:srgbClr val="FF0000"/>
                </a:solidFill>
              </a:rPr>
              <a:t>i</a:t>
            </a:r>
            <a:r>
              <a:rPr lang="it-IT" sz="2000" dirty="0" err="1">
                <a:solidFill>
                  <a:srgbClr val="FF0000"/>
                </a:solidFill>
              </a:rPr>
              <a:t>ω</a:t>
            </a:r>
            <a:endParaRPr lang="it-IT" sz="2000" dirty="0">
              <a:solidFill>
                <a:srgbClr val="FF0000"/>
              </a:solidFill>
            </a:endParaRPr>
          </a:p>
        </p:txBody>
      </p:sp>
      <p:sp>
        <p:nvSpPr>
          <p:cNvPr id="10" name="Rectangle 9"/>
          <p:cNvSpPr/>
          <p:nvPr/>
        </p:nvSpPr>
        <p:spPr>
          <a:xfrm>
            <a:off x="2195736" y="4005064"/>
            <a:ext cx="6948264" cy="707886"/>
          </a:xfrm>
          <a:prstGeom prst="rect">
            <a:avLst/>
          </a:prstGeom>
        </p:spPr>
        <p:txBody>
          <a:bodyPr wrap="square">
            <a:spAutoFit/>
          </a:bodyPr>
          <a:lstStyle/>
          <a:p>
            <a:r>
              <a:rPr lang="it-IT" sz="2000" dirty="0"/>
              <a:t>Proiezione del momento angolare </a:t>
            </a:r>
            <a:r>
              <a:rPr lang="it-IT" sz="2000" b="1" dirty="0"/>
              <a:t>L</a:t>
            </a:r>
            <a:r>
              <a:rPr lang="it-IT" sz="2000" baseline="-25000" dirty="0"/>
              <a:t>i</a:t>
            </a:r>
            <a:r>
              <a:rPr lang="it-IT" sz="2000" dirty="0"/>
              <a:t> sull’asse di rotazione</a:t>
            </a:r>
            <a:r>
              <a:rPr lang="it-IT" sz="2000" dirty="0" smtClean="0"/>
              <a:t>:</a:t>
            </a:r>
          </a:p>
          <a:p>
            <a:r>
              <a:rPr lang="it-IT" sz="2000" dirty="0" smtClean="0"/>
              <a:t>Momento </a:t>
            </a:r>
            <a:r>
              <a:rPr lang="it-IT" sz="2000" dirty="0"/>
              <a:t>angolare assiale </a:t>
            </a:r>
            <a:r>
              <a:rPr lang="it-IT" sz="2000" dirty="0" err="1"/>
              <a:t>L</a:t>
            </a:r>
            <a:r>
              <a:rPr lang="it-IT" sz="2000" baseline="-25000" dirty="0" err="1"/>
              <a:t>i,z</a:t>
            </a:r>
            <a:r>
              <a:rPr lang="it-IT" sz="2000" dirty="0"/>
              <a:t>:</a:t>
            </a:r>
          </a:p>
        </p:txBody>
      </p:sp>
      <p:graphicFrame>
        <p:nvGraphicFramePr>
          <p:cNvPr id="11" name="Object 10"/>
          <p:cNvGraphicFramePr>
            <a:graphicFrameLocks noChangeAspect="1"/>
          </p:cNvGraphicFramePr>
          <p:nvPr>
            <p:extLst>
              <p:ext uri="{D42A27DB-BD31-4B8C-83A1-F6EECF244321}">
                <p14:modId xmlns:p14="http://schemas.microsoft.com/office/powerpoint/2010/main" val="3623466764"/>
              </p:ext>
            </p:extLst>
          </p:nvPr>
        </p:nvGraphicFramePr>
        <p:xfrm>
          <a:off x="2267743" y="5013176"/>
          <a:ext cx="6506135" cy="864096"/>
        </p:xfrm>
        <a:graphic>
          <a:graphicData uri="http://schemas.openxmlformats.org/presentationml/2006/ole">
            <mc:AlternateContent xmlns:mc="http://schemas.openxmlformats.org/markup-compatibility/2006">
              <mc:Choice xmlns:v="urn:schemas-microsoft-com:vml" Requires="v">
                <p:oleObj spid="_x0000_s19477" name="Equation" r:id="rId5" imgW="3251200" imgH="431800" progId="Equation.3">
                  <p:embed/>
                </p:oleObj>
              </mc:Choice>
              <mc:Fallback>
                <p:oleObj name="Equation" r:id="rId5" imgW="3251200" imgH="431800" progId="Equation.3">
                  <p:embed/>
                  <p:pic>
                    <p:nvPicPr>
                      <p:cNvPr id="0" name=""/>
                      <p:cNvPicPr/>
                      <p:nvPr/>
                    </p:nvPicPr>
                    <p:blipFill>
                      <a:blip r:embed="rId6"/>
                      <a:stretch>
                        <a:fillRect/>
                      </a:stretch>
                    </p:blipFill>
                    <p:spPr>
                      <a:xfrm>
                        <a:off x="2267743" y="5013176"/>
                        <a:ext cx="6506135" cy="864096"/>
                      </a:xfrm>
                      <a:prstGeom prst="rect">
                        <a:avLst/>
                      </a:prstGeom>
                    </p:spPr>
                  </p:pic>
                </p:oleObj>
              </mc:Fallback>
            </mc:AlternateContent>
          </a:graphicData>
        </a:graphic>
      </p:graphicFrame>
    </p:spTree>
    <p:extLst>
      <p:ext uri="{BB962C8B-B14F-4D97-AF65-F5344CB8AC3E}">
        <p14:creationId xmlns:p14="http://schemas.microsoft.com/office/powerpoint/2010/main" val="1600193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Momento d’inerzia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28</a:t>
            </a:fld>
            <a:endParaRPr lang="it-IT"/>
          </a:p>
        </p:txBody>
      </p:sp>
      <p:pic>
        <p:nvPicPr>
          <p:cNvPr id="5" name="Picture 4"/>
          <p:cNvPicPr>
            <a:picLocks noChangeAspect="1"/>
          </p:cNvPicPr>
          <p:nvPr/>
        </p:nvPicPr>
        <p:blipFill>
          <a:blip r:embed="rId3"/>
          <a:stretch>
            <a:fillRect/>
          </a:stretch>
        </p:blipFill>
        <p:spPr>
          <a:xfrm>
            <a:off x="0" y="1628799"/>
            <a:ext cx="2267744" cy="3131150"/>
          </a:xfrm>
          <a:prstGeom prst="rect">
            <a:avLst/>
          </a:prstGeom>
        </p:spPr>
      </p:pic>
      <p:sp>
        <p:nvSpPr>
          <p:cNvPr id="4" name="Rectangle 3"/>
          <p:cNvSpPr/>
          <p:nvPr/>
        </p:nvSpPr>
        <p:spPr>
          <a:xfrm>
            <a:off x="2339752" y="1772816"/>
            <a:ext cx="3895618" cy="400110"/>
          </a:xfrm>
          <a:prstGeom prst="rect">
            <a:avLst/>
          </a:prstGeom>
        </p:spPr>
        <p:txBody>
          <a:bodyPr wrap="none">
            <a:spAutoFit/>
          </a:bodyPr>
          <a:lstStyle/>
          <a:p>
            <a:r>
              <a:rPr lang="it-IT" sz="2000" dirty="0"/>
              <a:t>Momento angolare totale del </a:t>
            </a:r>
            <a:r>
              <a:rPr lang="it-IT" sz="2000" dirty="0" smtClean="0"/>
              <a:t>corpo:</a:t>
            </a:r>
            <a:endParaRPr lang="it-IT"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1053033165"/>
              </p:ext>
            </p:extLst>
          </p:nvPr>
        </p:nvGraphicFramePr>
        <p:xfrm>
          <a:off x="6156176" y="1628800"/>
          <a:ext cx="1355058" cy="648072"/>
        </p:xfrm>
        <a:graphic>
          <a:graphicData uri="http://schemas.openxmlformats.org/presentationml/2006/ole">
            <mc:AlternateContent xmlns:mc="http://schemas.openxmlformats.org/markup-compatibility/2006">
              <mc:Choice xmlns:v="urn:schemas-microsoft-com:vml" Requires="v">
                <p:oleObj spid="_x0000_s21589" name="Equation" r:id="rId4" imgW="584200" imgH="279400" progId="Equation.3">
                  <p:embed/>
                </p:oleObj>
              </mc:Choice>
              <mc:Fallback>
                <p:oleObj name="Equation" r:id="rId4" imgW="584200" imgH="279400" progId="Equation.3">
                  <p:embed/>
                  <p:pic>
                    <p:nvPicPr>
                      <p:cNvPr id="0" name=""/>
                      <p:cNvPicPr/>
                      <p:nvPr/>
                    </p:nvPicPr>
                    <p:blipFill>
                      <a:blip r:embed="rId5"/>
                      <a:stretch>
                        <a:fillRect/>
                      </a:stretch>
                    </p:blipFill>
                    <p:spPr>
                      <a:xfrm>
                        <a:off x="6156176" y="1628800"/>
                        <a:ext cx="1355058" cy="648072"/>
                      </a:xfrm>
                      <a:prstGeom prst="rect">
                        <a:avLst/>
                      </a:prstGeom>
                    </p:spPr>
                  </p:pic>
                </p:oleObj>
              </mc:Fallback>
            </mc:AlternateContent>
          </a:graphicData>
        </a:graphic>
      </p:graphicFrame>
      <p:sp>
        <p:nvSpPr>
          <p:cNvPr id="7" name="Rectangle 6"/>
          <p:cNvSpPr/>
          <p:nvPr/>
        </p:nvSpPr>
        <p:spPr>
          <a:xfrm>
            <a:off x="2411760" y="2636912"/>
            <a:ext cx="2376272" cy="400110"/>
          </a:xfrm>
          <a:prstGeom prst="rect">
            <a:avLst/>
          </a:prstGeom>
        </p:spPr>
        <p:txBody>
          <a:bodyPr wrap="none">
            <a:spAutoFit/>
          </a:bodyPr>
          <a:lstStyle/>
          <a:p>
            <a:r>
              <a:rPr lang="it-IT" sz="2000" dirty="0" smtClean="0"/>
              <a:t>Proiezione sull’asse </a:t>
            </a:r>
            <a:r>
              <a:rPr lang="it-IT" sz="2000" dirty="0" err="1" smtClean="0"/>
              <a:t>Z</a:t>
            </a:r>
            <a:r>
              <a:rPr lang="it-IT" sz="2000" dirty="0" smtClean="0"/>
              <a:t>:</a:t>
            </a:r>
            <a:endParaRPr lang="it-IT" sz="2000" dirty="0"/>
          </a:p>
        </p:txBody>
      </p:sp>
      <p:graphicFrame>
        <p:nvGraphicFramePr>
          <p:cNvPr id="8" name="Object 7"/>
          <p:cNvGraphicFramePr>
            <a:graphicFrameLocks noChangeAspect="1"/>
          </p:cNvGraphicFramePr>
          <p:nvPr>
            <p:extLst>
              <p:ext uri="{D42A27DB-BD31-4B8C-83A1-F6EECF244321}">
                <p14:modId xmlns:p14="http://schemas.microsoft.com/office/powerpoint/2010/main" val="2541526891"/>
              </p:ext>
            </p:extLst>
          </p:nvPr>
        </p:nvGraphicFramePr>
        <p:xfrm>
          <a:off x="4716016" y="2492896"/>
          <a:ext cx="3592513" cy="677863"/>
        </p:xfrm>
        <a:graphic>
          <a:graphicData uri="http://schemas.openxmlformats.org/presentationml/2006/ole">
            <mc:AlternateContent xmlns:mc="http://schemas.openxmlformats.org/markup-compatibility/2006">
              <mc:Choice xmlns:v="urn:schemas-microsoft-com:vml" Requires="v">
                <p:oleObj spid="_x0000_s21590" name="Equation" r:id="rId6" imgW="1549400" imgH="292100" progId="Equation.3">
                  <p:embed/>
                </p:oleObj>
              </mc:Choice>
              <mc:Fallback>
                <p:oleObj name="Equation" r:id="rId6" imgW="1549400" imgH="292100" progId="Equation.3">
                  <p:embed/>
                  <p:pic>
                    <p:nvPicPr>
                      <p:cNvPr id="0" name=""/>
                      <p:cNvPicPr/>
                      <p:nvPr/>
                    </p:nvPicPr>
                    <p:blipFill>
                      <a:blip r:embed="rId7"/>
                      <a:stretch>
                        <a:fillRect/>
                      </a:stretch>
                    </p:blipFill>
                    <p:spPr>
                      <a:xfrm>
                        <a:off x="4716016" y="2492896"/>
                        <a:ext cx="3592513" cy="677863"/>
                      </a:xfrm>
                      <a:prstGeom prst="rect">
                        <a:avLst/>
                      </a:prstGeom>
                    </p:spPr>
                  </p:pic>
                </p:oleObj>
              </mc:Fallback>
            </mc:AlternateContent>
          </a:graphicData>
        </a:graphic>
      </p:graphicFrame>
      <p:sp>
        <p:nvSpPr>
          <p:cNvPr id="9" name="TextBox 8"/>
          <p:cNvSpPr txBox="1"/>
          <p:nvPr/>
        </p:nvSpPr>
        <p:spPr>
          <a:xfrm>
            <a:off x="2411760" y="3356992"/>
            <a:ext cx="3240360" cy="1015663"/>
          </a:xfrm>
          <a:prstGeom prst="rect">
            <a:avLst/>
          </a:prstGeom>
          <a:noFill/>
        </p:spPr>
        <p:txBody>
          <a:bodyPr wrap="square" rtlCol="0">
            <a:spAutoFit/>
          </a:bodyPr>
          <a:lstStyle/>
          <a:p>
            <a:pPr algn="just"/>
            <a:r>
              <a:rPr lang="it-IT" sz="2000" dirty="0" smtClean="0"/>
              <a:t>Se definiamo il </a:t>
            </a:r>
            <a:r>
              <a:rPr lang="it-IT" sz="2000" dirty="0" smtClean="0">
                <a:solidFill>
                  <a:srgbClr val="FF0000"/>
                </a:solidFill>
              </a:rPr>
              <a:t>momento d’inerzia del corpo rispetto all’asse</a:t>
            </a:r>
            <a:r>
              <a:rPr lang="it-IT" sz="2000" dirty="0" smtClean="0"/>
              <a:t>, la grandezza:</a:t>
            </a:r>
            <a:endParaRPr lang="it-IT"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3773275792"/>
              </p:ext>
            </p:extLst>
          </p:nvPr>
        </p:nvGraphicFramePr>
        <p:xfrm>
          <a:off x="6009655" y="3501008"/>
          <a:ext cx="2090737" cy="677862"/>
        </p:xfrm>
        <a:graphic>
          <a:graphicData uri="http://schemas.openxmlformats.org/presentationml/2006/ole">
            <mc:AlternateContent xmlns:mc="http://schemas.openxmlformats.org/markup-compatibility/2006">
              <mc:Choice xmlns:v="urn:schemas-microsoft-com:vml" Requires="v">
                <p:oleObj spid="_x0000_s21591" name="Equation" r:id="rId8" imgW="901700" imgH="292100" progId="Equation.3">
                  <p:embed/>
                </p:oleObj>
              </mc:Choice>
              <mc:Fallback>
                <p:oleObj name="Equation" r:id="rId8" imgW="901700" imgH="292100" progId="Equation.3">
                  <p:embed/>
                  <p:pic>
                    <p:nvPicPr>
                      <p:cNvPr id="0" name=""/>
                      <p:cNvPicPr/>
                      <p:nvPr/>
                    </p:nvPicPr>
                    <p:blipFill>
                      <a:blip r:embed="rId9"/>
                      <a:stretch>
                        <a:fillRect/>
                      </a:stretch>
                    </p:blipFill>
                    <p:spPr>
                      <a:xfrm>
                        <a:off x="6009655" y="3501008"/>
                        <a:ext cx="2090737" cy="677862"/>
                      </a:xfrm>
                      <a:prstGeom prst="rect">
                        <a:avLst/>
                      </a:prstGeom>
                    </p:spPr>
                  </p:pic>
                </p:oleObj>
              </mc:Fallback>
            </mc:AlternateContent>
          </a:graphicData>
        </a:graphic>
      </p:graphicFrame>
      <p:sp>
        <p:nvSpPr>
          <p:cNvPr id="11" name="Rectangle 10"/>
          <p:cNvSpPr/>
          <p:nvPr/>
        </p:nvSpPr>
        <p:spPr>
          <a:xfrm>
            <a:off x="2411760" y="3356992"/>
            <a:ext cx="5832648" cy="10801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Object 11"/>
          <p:cNvGraphicFramePr>
            <a:graphicFrameLocks noChangeAspect="1"/>
          </p:cNvGraphicFramePr>
          <p:nvPr>
            <p:extLst>
              <p:ext uri="{D42A27DB-BD31-4B8C-83A1-F6EECF244321}">
                <p14:modId xmlns:p14="http://schemas.microsoft.com/office/powerpoint/2010/main" val="2763887414"/>
              </p:ext>
            </p:extLst>
          </p:nvPr>
        </p:nvGraphicFramePr>
        <p:xfrm>
          <a:off x="2146300" y="4797152"/>
          <a:ext cx="4558882" cy="749573"/>
        </p:xfrm>
        <a:graphic>
          <a:graphicData uri="http://schemas.openxmlformats.org/presentationml/2006/ole">
            <mc:AlternateContent xmlns:mc="http://schemas.openxmlformats.org/markup-compatibility/2006">
              <mc:Choice xmlns:v="urn:schemas-microsoft-com:vml" Requires="v">
                <p:oleObj spid="_x0000_s21592" name="Equation" r:id="rId10" imgW="1778000" imgH="292100" progId="Equation.3">
                  <p:embed/>
                </p:oleObj>
              </mc:Choice>
              <mc:Fallback>
                <p:oleObj name="Equation" r:id="rId10" imgW="1778000" imgH="292100" progId="Equation.3">
                  <p:embed/>
                  <p:pic>
                    <p:nvPicPr>
                      <p:cNvPr id="0" name=""/>
                      <p:cNvPicPr/>
                      <p:nvPr/>
                    </p:nvPicPr>
                    <p:blipFill>
                      <a:blip r:embed="rId11"/>
                      <a:stretch>
                        <a:fillRect/>
                      </a:stretch>
                    </p:blipFill>
                    <p:spPr>
                      <a:xfrm>
                        <a:off x="2146300" y="4797152"/>
                        <a:ext cx="4558882" cy="749573"/>
                      </a:xfrm>
                      <a:prstGeom prst="rect">
                        <a:avLst/>
                      </a:prstGeom>
                    </p:spPr>
                  </p:pic>
                </p:oleObj>
              </mc:Fallback>
            </mc:AlternateContent>
          </a:graphicData>
        </a:graphic>
      </p:graphicFrame>
      <p:sp>
        <p:nvSpPr>
          <p:cNvPr id="13" name="Rectangle 12"/>
          <p:cNvSpPr/>
          <p:nvPr/>
        </p:nvSpPr>
        <p:spPr>
          <a:xfrm>
            <a:off x="107504" y="5661248"/>
            <a:ext cx="8964488" cy="707886"/>
          </a:xfrm>
          <a:prstGeom prst="rect">
            <a:avLst/>
          </a:prstGeom>
        </p:spPr>
        <p:txBody>
          <a:bodyPr wrap="square">
            <a:spAutoFit/>
          </a:bodyPr>
          <a:lstStyle/>
          <a:p>
            <a:pPr algn="just"/>
            <a:r>
              <a:rPr lang="it-IT" sz="2000" dirty="0">
                <a:solidFill>
                  <a:srgbClr val="FF0000"/>
                </a:solidFill>
              </a:rPr>
              <a:t>Il momento di inerzia </a:t>
            </a:r>
            <a:r>
              <a:rPr lang="it-IT" sz="2000" dirty="0"/>
              <a:t>dipende dalle </a:t>
            </a:r>
            <a:r>
              <a:rPr lang="it-IT" sz="2000" dirty="0">
                <a:solidFill>
                  <a:srgbClr val="FF0000"/>
                </a:solidFill>
              </a:rPr>
              <a:t>masse</a:t>
            </a:r>
            <a:r>
              <a:rPr lang="it-IT" sz="2000" dirty="0"/>
              <a:t> e dalla loro</a:t>
            </a:r>
            <a:r>
              <a:rPr lang="it-IT" sz="2000" dirty="0">
                <a:solidFill>
                  <a:srgbClr val="FF0000"/>
                </a:solidFill>
              </a:rPr>
              <a:t> posizione </a:t>
            </a:r>
            <a:r>
              <a:rPr lang="it-IT" sz="2000" dirty="0"/>
              <a:t>rispetto all’asse di rotazione. Dipende dalla </a:t>
            </a:r>
            <a:r>
              <a:rPr lang="it-IT" sz="2000" dirty="0">
                <a:solidFill>
                  <a:srgbClr val="FF0000"/>
                </a:solidFill>
              </a:rPr>
              <a:t>forma del corpo </a:t>
            </a:r>
            <a:r>
              <a:rPr lang="it-IT" sz="2000" dirty="0"/>
              <a:t>e dalla </a:t>
            </a:r>
            <a:r>
              <a:rPr lang="it-IT" sz="2000" dirty="0">
                <a:solidFill>
                  <a:srgbClr val="FF0000"/>
                </a:solidFill>
              </a:rPr>
              <a:t>posizione dell’asse rispetto al </a:t>
            </a:r>
            <a:r>
              <a:rPr lang="it-IT" sz="2000" dirty="0" smtClean="0">
                <a:solidFill>
                  <a:srgbClr val="FF0000"/>
                </a:solidFill>
              </a:rPr>
              <a:t>corpo.</a:t>
            </a:r>
            <a:endParaRPr lang="it-IT" sz="2000" dirty="0">
              <a:solidFill>
                <a:srgbClr val="FF0000"/>
              </a:solidFill>
            </a:endParaRPr>
          </a:p>
        </p:txBody>
      </p:sp>
    </p:spTree>
    <p:extLst>
      <p:ext uri="{BB962C8B-B14F-4D97-AF65-F5344CB8AC3E}">
        <p14:creationId xmlns:p14="http://schemas.microsoft.com/office/powerpoint/2010/main" val="3665072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Momento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29</a:t>
            </a:fld>
            <a:endParaRPr lang="it-IT"/>
          </a:p>
        </p:txBody>
      </p:sp>
      <p:pic>
        <p:nvPicPr>
          <p:cNvPr id="5" name="Picture 4"/>
          <p:cNvPicPr>
            <a:picLocks noChangeAspect="1"/>
          </p:cNvPicPr>
          <p:nvPr/>
        </p:nvPicPr>
        <p:blipFill>
          <a:blip r:embed="rId3"/>
          <a:stretch>
            <a:fillRect/>
          </a:stretch>
        </p:blipFill>
        <p:spPr>
          <a:xfrm>
            <a:off x="0" y="1556792"/>
            <a:ext cx="1763688" cy="2416482"/>
          </a:xfrm>
          <a:prstGeom prst="rect">
            <a:avLst/>
          </a:prstGeom>
        </p:spPr>
      </p:pic>
      <p:sp>
        <p:nvSpPr>
          <p:cNvPr id="6" name="Rectangle 5"/>
          <p:cNvSpPr/>
          <p:nvPr/>
        </p:nvSpPr>
        <p:spPr>
          <a:xfrm>
            <a:off x="1763688" y="1509752"/>
            <a:ext cx="7128792" cy="1631216"/>
          </a:xfrm>
          <a:prstGeom prst="rect">
            <a:avLst/>
          </a:prstGeom>
        </p:spPr>
        <p:txBody>
          <a:bodyPr wrap="square">
            <a:spAutoFit/>
          </a:bodyPr>
          <a:lstStyle/>
          <a:p>
            <a:r>
              <a:rPr lang="it-IT" sz="2000" dirty="0"/>
              <a:t>S</a:t>
            </a:r>
            <a:r>
              <a:rPr lang="it-IT" sz="2000" dirty="0" smtClean="0"/>
              <a:t>e </a:t>
            </a:r>
            <a:r>
              <a:rPr lang="it-IT" sz="2000" dirty="0">
                <a:solidFill>
                  <a:srgbClr val="FF0000"/>
                </a:solidFill>
              </a:rPr>
              <a:t>l’asse di simmetria coincide con l’asse di </a:t>
            </a:r>
            <a:r>
              <a:rPr lang="it-IT" sz="2000" dirty="0" smtClean="0">
                <a:solidFill>
                  <a:srgbClr val="FF0000"/>
                </a:solidFill>
              </a:rPr>
              <a:t>rotazione</a:t>
            </a:r>
            <a:r>
              <a:rPr lang="it-IT" sz="2000" dirty="0" smtClean="0"/>
              <a:t> abbiamo ricavato che:</a:t>
            </a:r>
          </a:p>
          <a:p>
            <a:pPr marL="342900" indent="-342900">
              <a:buFont typeface="Arial"/>
              <a:buChar char="•"/>
            </a:pPr>
            <a:r>
              <a:rPr lang="it-IT" sz="2000" dirty="0" smtClean="0"/>
              <a:t>Il momento angolare del corpo è:</a:t>
            </a:r>
          </a:p>
          <a:p>
            <a:pPr marL="342900" indent="-342900">
              <a:buFont typeface="Arial"/>
              <a:buChar char="•"/>
            </a:pPr>
            <a:endParaRPr lang="it-IT" sz="2000" dirty="0"/>
          </a:p>
          <a:p>
            <a:pPr marL="342900" indent="-342900">
              <a:buFont typeface="Arial"/>
              <a:buChar char="•"/>
            </a:pPr>
            <a:r>
              <a:rPr lang="it-IT" sz="2000" dirty="0" smtClean="0"/>
              <a:t>La componente del momento angolare parallelo a </a:t>
            </a:r>
            <a:r>
              <a:rPr lang="it-IT" sz="2000" dirty="0" err="1" smtClean="0"/>
              <a:t>Z</a:t>
            </a:r>
            <a:r>
              <a:rPr lang="it-IT" sz="2000" dirty="0" smtClean="0"/>
              <a:t> è: </a:t>
            </a:r>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3818737941"/>
              </p:ext>
            </p:extLst>
          </p:nvPr>
        </p:nvGraphicFramePr>
        <p:xfrm>
          <a:off x="5580112" y="1988840"/>
          <a:ext cx="1355058" cy="648072"/>
        </p:xfrm>
        <a:graphic>
          <a:graphicData uri="http://schemas.openxmlformats.org/presentationml/2006/ole">
            <mc:AlternateContent xmlns:mc="http://schemas.openxmlformats.org/markup-compatibility/2006">
              <mc:Choice xmlns:v="urn:schemas-microsoft-com:vml" Requires="v">
                <p:oleObj spid="_x0000_s22586" name="Equation" r:id="rId4" imgW="584200" imgH="279400" progId="Equation.3">
                  <p:embed/>
                </p:oleObj>
              </mc:Choice>
              <mc:Fallback>
                <p:oleObj name="Equation" r:id="rId4" imgW="584200" imgH="279400" progId="Equation.3">
                  <p:embed/>
                  <p:pic>
                    <p:nvPicPr>
                      <p:cNvPr id="0" name=""/>
                      <p:cNvPicPr/>
                      <p:nvPr/>
                    </p:nvPicPr>
                    <p:blipFill>
                      <a:blip r:embed="rId5"/>
                      <a:stretch>
                        <a:fillRect/>
                      </a:stretch>
                    </p:blipFill>
                    <p:spPr>
                      <a:xfrm>
                        <a:off x="5580112" y="1988840"/>
                        <a:ext cx="1355058" cy="64807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92710081"/>
              </p:ext>
            </p:extLst>
          </p:nvPr>
        </p:nvGraphicFramePr>
        <p:xfrm>
          <a:off x="7740352" y="2708920"/>
          <a:ext cx="1331640" cy="464099"/>
        </p:xfrm>
        <a:graphic>
          <a:graphicData uri="http://schemas.openxmlformats.org/presentationml/2006/ole">
            <mc:AlternateContent xmlns:mc="http://schemas.openxmlformats.org/markup-compatibility/2006">
              <mc:Choice xmlns:v="urn:schemas-microsoft-com:vml" Requires="v">
                <p:oleObj spid="_x0000_s22587" name="Equation" r:id="rId6" imgW="584200" imgH="203200" progId="Equation.3">
                  <p:embed/>
                </p:oleObj>
              </mc:Choice>
              <mc:Fallback>
                <p:oleObj name="Equation" r:id="rId6" imgW="584200" imgH="203200" progId="Equation.3">
                  <p:embed/>
                  <p:pic>
                    <p:nvPicPr>
                      <p:cNvPr id="0" name=""/>
                      <p:cNvPicPr/>
                      <p:nvPr/>
                    </p:nvPicPr>
                    <p:blipFill>
                      <a:blip r:embed="rId7"/>
                      <a:stretch>
                        <a:fillRect/>
                      </a:stretch>
                    </p:blipFill>
                    <p:spPr>
                      <a:xfrm>
                        <a:off x="7740352" y="2708920"/>
                        <a:ext cx="1331640" cy="464099"/>
                      </a:xfrm>
                      <a:prstGeom prst="rect">
                        <a:avLst/>
                      </a:prstGeom>
                    </p:spPr>
                  </p:pic>
                </p:oleObj>
              </mc:Fallback>
            </mc:AlternateContent>
          </a:graphicData>
        </a:graphic>
      </p:graphicFrame>
      <p:sp>
        <p:nvSpPr>
          <p:cNvPr id="9" name="TextBox 8"/>
          <p:cNvSpPr txBox="1"/>
          <p:nvPr/>
        </p:nvSpPr>
        <p:spPr>
          <a:xfrm>
            <a:off x="1835696" y="3212976"/>
            <a:ext cx="7272808" cy="707886"/>
          </a:xfrm>
          <a:prstGeom prst="rect">
            <a:avLst/>
          </a:prstGeom>
          <a:noFill/>
        </p:spPr>
        <p:txBody>
          <a:bodyPr wrap="square" rtlCol="0">
            <a:spAutoFit/>
          </a:bodyPr>
          <a:lstStyle/>
          <a:p>
            <a:r>
              <a:rPr lang="it-IT" sz="2000" dirty="0" smtClean="0"/>
              <a:t>La </a:t>
            </a:r>
            <a:r>
              <a:rPr lang="it-IT" sz="2000" dirty="0" smtClean="0">
                <a:solidFill>
                  <a:srgbClr val="FF0000"/>
                </a:solidFill>
              </a:rPr>
              <a:t>componente ortogonale </a:t>
            </a:r>
            <a:r>
              <a:rPr lang="it-IT" sz="2000" dirty="0" smtClean="0"/>
              <a:t>del momento angolare in generale non è nulla ma è data dalla </a:t>
            </a:r>
            <a:r>
              <a:rPr lang="it-IT" sz="2000" dirty="0" smtClean="0">
                <a:solidFill>
                  <a:srgbClr val="FF0000"/>
                </a:solidFill>
              </a:rPr>
              <a:t>somma</a:t>
            </a:r>
            <a:r>
              <a:rPr lang="it-IT" sz="2000" dirty="0" smtClean="0"/>
              <a:t> dei termini: </a:t>
            </a:r>
            <a:endParaRPr lang="it-IT"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3961989933"/>
              </p:ext>
            </p:extLst>
          </p:nvPr>
        </p:nvGraphicFramePr>
        <p:xfrm>
          <a:off x="2915816" y="4077072"/>
          <a:ext cx="3685115" cy="432048"/>
        </p:xfrm>
        <a:graphic>
          <a:graphicData uri="http://schemas.openxmlformats.org/presentationml/2006/ole">
            <mc:AlternateContent xmlns:mc="http://schemas.openxmlformats.org/markup-compatibility/2006">
              <mc:Choice xmlns:v="urn:schemas-microsoft-com:vml" Requires="v">
                <p:oleObj spid="_x0000_s22588" name="Equation" r:id="rId8" imgW="1841500" imgH="215900" progId="Equation.3">
                  <p:embed/>
                </p:oleObj>
              </mc:Choice>
              <mc:Fallback>
                <p:oleObj name="Equation" r:id="rId8" imgW="1841500" imgH="215900" progId="Equation.3">
                  <p:embed/>
                  <p:pic>
                    <p:nvPicPr>
                      <p:cNvPr id="0" name=""/>
                      <p:cNvPicPr/>
                      <p:nvPr/>
                    </p:nvPicPr>
                    <p:blipFill>
                      <a:blip r:embed="rId9"/>
                      <a:stretch>
                        <a:fillRect/>
                      </a:stretch>
                    </p:blipFill>
                    <p:spPr>
                      <a:xfrm>
                        <a:off x="2915816" y="4077072"/>
                        <a:ext cx="3685115" cy="432048"/>
                      </a:xfrm>
                      <a:prstGeom prst="rect">
                        <a:avLst/>
                      </a:prstGeom>
                    </p:spPr>
                  </p:pic>
                </p:oleObj>
              </mc:Fallback>
            </mc:AlternateContent>
          </a:graphicData>
        </a:graphic>
      </p:graphicFrame>
      <p:sp>
        <p:nvSpPr>
          <p:cNvPr id="11" name="Rectangle 10"/>
          <p:cNvSpPr/>
          <p:nvPr/>
        </p:nvSpPr>
        <p:spPr>
          <a:xfrm>
            <a:off x="107504" y="4653136"/>
            <a:ext cx="9036496" cy="707886"/>
          </a:xfrm>
          <a:prstGeom prst="rect">
            <a:avLst/>
          </a:prstGeom>
        </p:spPr>
        <p:txBody>
          <a:bodyPr wrap="square">
            <a:spAutoFit/>
          </a:bodyPr>
          <a:lstStyle/>
          <a:p>
            <a:r>
              <a:rPr lang="it-IT" sz="2000" dirty="0">
                <a:solidFill>
                  <a:srgbClr val="FF0000"/>
                </a:solidFill>
              </a:rPr>
              <a:t>Se l’asse di rotazione coincide con un asse di simmetria del </a:t>
            </a:r>
            <a:r>
              <a:rPr lang="it-IT" sz="2000" dirty="0" smtClean="0">
                <a:solidFill>
                  <a:srgbClr val="FF0000"/>
                </a:solidFill>
              </a:rPr>
              <a:t>corpo </a:t>
            </a:r>
            <a:r>
              <a:rPr lang="it-IT" sz="2000" dirty="0" smtClean="0"/>
              <a:t>L</a:t>
            </a:r>
            <a:r>
              <a:rPr lang="it-IT" sz="2000" baseline="-25000" dirty="0" smtClean="0"/>
              <a:t>XY</a:t>
            </a:r>
            <a:r>
              <a:rPr lang="it-IT" sz="2000" dirty="0" smtClean="0"/>
              <a:t> </a:t>
            </a:r>
            <a:r>
              <a:rPr lang="it-IT" sz="2000" dirty="0"/>
              <a:t>è nullo, poiché per ogni L</a:t>
            </a:r>
            <a:r>
              <a:rPr lang="it-IT" sz="2000" baseline="-25000" dirty="0"/>
              <a:t>i</a:t>
            </a:r>
            <a:r>
              <a:rPr lang="it-IT" sz="2000" dirty="0"/>
              <a:t> esiste un </a:t>
            </a:r>
            <a:r>
              <a:rPr lang="it-IT" sz="2000" dirty="0" err="1"/>
              <a:t>L</a:t>
            </a:r>
            <a:r>
              <a:rPr lang="it-IT" sz="2000" baseline="-25000" dirty="0" err="1"/>
              <a:t>j</a:t>
            </a:r>
            <a:r>
              <a:rPr lang="it-IT" sz="2000" dirty="0"/>
              <a:t> simmetrico rispetto all’asse.</a:t>
            </a:r>
            <a:endParaRPr lang="it-IT" sz="2000" dirty="0"/>
          </a:p>
        </p:txBody>
      </p:sp>
      <p:sp>
        <p:nvSpPr>
          <p:cNvPr id="12" name="Rectangle 11"/>
          <p:cNvSpPr/>
          <p:nvPr/>
        </p:nvSpPr>
        <p:spPr>
          <a:xfrm>
            <a:off x="179512" y="5661248"/>
            <a:ext cx="8784976" cy="707886"/>
          </a:xfrm>
          <a:prstGeom prst="rect">
            <a:avLst/>
          </a:prstGeom>
        </p:spPr>
        <p:txBody>
          <a:bodyPr wrap="square">
            <a:spAutoFit/>
          </a:bodyPr>
          <a:lstStyle/>
          <a:p>
            <a:r>
              <a:rPr lang="it-IT" sz="2000" dirty="0"/>
              <a:t>Nel caso generale in cui </a:t>
            </a:r>
            <a:r>
              <a:rPr lang="it-IT" sz="2000" dirty="0"/>
              <a:t>L</a:t>
            </a:r>
            <a:r>
              <a:rPr lang="it-IT" sz="2000" baseline="-25000" dirty="0"/>
              <a:t>XY</a:t>
            </a:r>
            <a:r>
              <a:rPr lang="it-IT" sz="2000" dirty="0" smtClean="0"/>
              <a:t> </a:t>
            </a:r>
            <a:r>
              <a:rPr lang="it-IT" sz="2000" dirty="0"/>
              <a:t>≠ </a:t>
            </a:r>
            <a:r>
              <a:rPr lang="it-IT" sz="2000" dirty="0" smtClean="0"/>
              <a:t>0, si </a:t>
            </a:r>
            <a:r>
              <a:rPr lang="it-IT" sz="2000" dirty="0"/>
              <a:t>ha un moto intorno all’asse di rotazione detto </a:t>
            </a:r>
            <a:r>
              <a:rPr lang="it-IT" sz="2000" dirty="0">
                <a:solidFill>
                  <a:srgbClr val="FF0000"/>
                </a:solidFill>
              </a:rPr>
              <a:t>Moto di precessione</a:t>
            </a:r>
            <a:r>
              <a:rPr lang="it-IT" sz="2000" dirty="0"/>
              <a:t> ( trottola )</a:t>
            </a:r>
            <a:endParaRPr lang="it-IT" sz="2000" dirty="0"/>
          </a:p>
        </p:txBody>
      </p:sp>
    </p:spTree>
    <p:extLst>
      <p:ext uri="{BB962C8B-B14F-4D97-AF65-F5344CB8AC3E}">
        <p14:creationId xmlns:p14="http://schemas.microsoft.com/office/powerpoint/2010/main" val="18562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Distanze ed angoli</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a:t>
            </a:fld>
            <a:endParaRPr lang="it-IT"/>
          </a:p>
        </p:txBody>
      </p:sp>
      <p:pic>
        <p:nvPicPr>
          <p:cNvPr id="5" name="Picture 4"/>
          <p:cNvPicPr>
            <a:picLocks noChangeAspect="1"/>
          </p:cNvPicPr>
          <p:nvPr/>
        </p:nvPicPr>
        <p:blipFill>
          <a:blip r:embed="rId2"/>
          <a:stretch>
            <a:fillRect/>
          </a:stretch>
        </p:blipFill>
        <p:spPr>
          <a:xfrm>
            <a:off x="467544" y="1556792"/>
            <a:ext cx="3966580" cy="5175971"/>
          </a:xfrm>
          <a:prstGeom prst="rect">
            <a:avLst/>
          </a:prstGeom>
          <a:ln>
            <a:solidFill>
              <a:srgbClr val="000000"/>
            </a:solidFill>
          </a:ln>
        </p:spPr>
      </p:pic>
      <p:pic>
        <p:nvPicPr>
          <p:cNvPr id="6" name="Picture 5"/>
          <p:cNvPicPr>
            <a:picLocks noChangeAspect="1"/>
          </p:cNvPicPr>
          <p:nvPr/>
        </p:nvPicPr>
        <p:blipFill>
          <a:blip r:embed="rId3"/>
          <a:stretch>
            <a:fillRect/>
          </a:stretch>
        </p:blipFill>
        <p:spPr>
          <a:xfrm>
            <a:off x="5220072" y="1556792"/>
            <a:ext cx="3124947" cy="2970992"/>
          </a:xfrm>
          <a:prstGeom prst="rect">
            <a:avLst/>
          </a:prstGeom>
        </p:spPr>
      </p:pic>
      <p:sp>
        <p:nvSpPr>
          <p:cNvPr id="7" name="TextBox 6"/>
          <p:cNvSpPr txBox="1"/>
          <p:nvPr/>
        </p:nvSpPr>
        <p:spPr>
          <a:xfrm>
            <a:off x="4932040" y="4797152"/>
            <a:ext cx="1800200" cy="637754"/>
          </a:xfrm>
          <a:prstGeom prst="rect">
            <a:avLst/>
          </a:prstGeom>
          <a:solidFill>
            <a:schemeClr val="tx2">
              <a:lumMod val="10000"/>
              <a:lumOff val="90000"/>
            </a:schemeClr>
          </a:solidFill>
        </p:spPr>
        <p:txBody>
          <a:bodyPr wrap="square" lIns="82945" tIns="41473" rIns="82945" bIns="41473" rtlCol="0">
            <a:spAutoFit/>
          </a:bodyPr>
          <a:lstStyle/>
          <a:p>
            <a:r>
              <a:rPr lang="en-US" sz="3600" dirty="0"/>
              <a:t>s = r</a:t>
            </a:r>
            <a:r>
              <a:rPr lang="en-US" sz="3600" dirty="0">
                <a:sym typeface="Symbol" panose="05050102010706020507" pitchFamily="18" charset="2"/>
              </a:rPr>
              <a:t></a:t>
            </a:r>
            <a:endParaRPr lang="en-US" sz="3600" dirty="0"/>
          </a:p>
        </p:txBody>
      </p:sp>
      <p:sp>
        <p:nvSpPr>
          <p:cNvPr id="8" name="TextBox 7"/>
          <p:cNvSpPr txBox="1"/>
          <p:nvPr/>
        </p:nvSpPr>
        <p:spPr>
          <a:xfrm>
            <a:off x="6804248" y="5445224"/>
            <a:ext cx="2136309" cy="362973"/>
          </a:xfrm>
          <a:prstGeom prst="rect">
            <a:avLst/>
          </a:prstGeom>
          <a:noFill/>
        </p:spPr>
        <p:txBody>
          <a:bodyPr wrap="none" lIns="82945" tIns="41473" rIns="82945" bIns="41473" rtlCol="0">
            <a:spAutoFit/>
          </a:bodyPr>
          <a:lstStyle/>
          <a:p>
            <a:r>
              <a:rPr lang="en-US" dirty="0">
                <a:solidFill>
                  <a:srgbClr val="000000"/>
                </a:solidFill>
                <a:latin typeface="Trebuchet MS" panose="020B0603020202020204" pitchFamily="34" charset="0"/>
              </a:rPr>
              <a:t>(per </a:t>
            </a:r>
            <a:r>
              <a:rPr lang="en-US" dirty="0" err="1">
                <a:solidFill>
                  <a:srgbClr val="000000"/>
                </a:solidFill>
                <a:latin typeface="Trebuchet MS" panose="020B0603020202020204" pitchFamily="34" charset="0"/>
              </a:rPr>
              <a:t>piccoli</a:t>
            </a:r>
            <a:r>
              <a:rPr lang="en-US" dirty="0">
                <a:solidFill>
                  <a:srgbClr val="000000"/>
                </a:solidFill>
                <a:latin typeface="Trebuchet MS" panose="020B0603020202020204" pitchFamily="34" charset="0"/>
              </a:rPr>
              <a:t> </a:t>
            </a:r>
            <a:r>
              <a:rPr lang="en-US" dirty="0" err="1">
                <a:solidFill>
                  <a:srgbClr val="000000"/>
                </a:solidFill>
                <a:latin typeface="Trebuchet MS" panose="020B0603020202020204" pitchFamily="34" charset="0"/>
              </a:rPr>
              <a:t>angoli</a:t>
            </a:r>
            <a:r>
              <a:rPr lang="en-US" dirty="0">
                <a:solidFill>
                  <a:srgbClr val="000000"/>
                </a:solidFill>
                <a:latin typeface="Trebuchet MS" panose="020B0603020202020204" pitchFamily="34" charset="0"/>
              </a:rPr>
              <a:t>)</a:t>
            </a:r>
          </a:p>
        </p:txBody>
      </p:sp>
      <p:sp>
        <p:nvSpPr>
          <p:cNvPr id="9" name="TextBox 8"/>
          <p:cNvSpPr txBox="1"/>
          <p:nvPr/>
        </p:nvSpPr>
        <p:spPr>
          <a:xfrm>
            <a:off x="4932040" y="5589240"/>
            <a:ext cx="1070201" cy="699309"/>
          </a:xfrm>
          <a:prstGeom prst="rect">
            <a:avLst/>
          </a:prstGeom>
          <a:solidFill>
            <a:schemeClr val="tx2">
              <a:lumMod val="10000"/>
              <a:lumOff val="90000"/>
            </a:schemeClr>
          </a:solidFill>
        </p:spPr>
        <p:txBody>
          <a:bodyPr wrap="none" lIns="82945" tIns="41473" rIns="82945" bIns="41473" rtlCol="0">
            <a:spAutoFit/>
          </a:bodyPr>
          <a:lstStyle/>
          <a:p>
            <a:r>
              <a:rPr lang="en-US" sz="4000" dirty="0" smtClean="0">
                <a:solidFill>
                  <a:srgbClr val="000000"/>
                </a:solidFill>
                <a:sym typeface="Symbol" panose="05050102010706020507" pitchFamily="18" charset="2"/>
              </a:rPr>
              <a:t>s ≈ l</a:t>
            </a:r>
            <a:endParaRPr lang="en-US" sz="4000" dirty="0">
              <a:solidFill>
                <a:srgbClr val="000000"/>
              </a:solidFill>
            </a:endParaRPr>
          </a:p>
        </p:txBody>
      </p:sp>
    </p:spTree>
    <p:extLst>
      <p:ext uri="{BB962C8B-B14F-4D97-AF65-F5344CB8AC3E}">
        <p14:creationId xmlns:p14="http://schemas.microsoft.com/office/powerpoint/2010/main" val="2082789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Equazioni del moto del corpo rigido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30</a:t>
            </a:fld>
            <a:endParaRPr lang="it-IT"/>
          </a:p>
        </p:txBody>
      </p:sp>
      <p:sp>
        <p:nvSpPr>
          <p:cNvPr id="5" name="Rectangle 4"/>
          <p:cNvSpPr/>
          <p:nvPr/>
        </p:nvSpPr>
        <p:spPr>
          <a:xfrm>
            <a:off x="35496" y="1556792"/>
            <a:ext cx="3412563" cy="461665"/>
          </a:xfrm>
          <a:prstGeom prst="rect">
            <a:avLst/>
          </a:prstGeom>
        </p:spPr>
        <p:txBody>
          <a:bodyPr wrap="none">
            <a:spAutoFit/>
          </a:bodyPr>
          <a:lstStyle/>
          <a:p>
            <a:r>
              <a:rPr lang="it-IT" sz="2400" dirty="0"/>
              <a:t>Caso 1: </a:t>
            </a:r>
            <a:r>
              <a:rPr lang="it-IT" sz="2400" dirty="0">
                <a:solidFill>
                  <a:srgbClr val="FF0000"/>
                </a:solidFill>
              </a:rPr>
              <a:t>L è parallelo a </a:t>
            </a:r>
            <a:r>
              <a:rPr lang="it-IT" sz="2400" dirty="0" err="1">
                <a:solidFill>
                  <a:srgbClr val="FF0000"/>
                </a:solidFill>
              </a:rPr>
              <a:t>ω</a:t>
            </a:r>
            <a:endParaRPr lang="it-IT" sz="2400" dirty="0">
              <a:solidFill>
                <a:srgbClr val="FF0000"/>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147262092"/>
              </p:ext>
            </p:extLst>
          </p:nvPr>
        </p:nvGraphicFramePr>
        <p:xfrm>
          <a:off x="4283968" y="1484784"/>
          <a:ext cx="1335087" cy="587375"/>
        </p:xfrm>
        <a:graphic>
          <a:graphicData uri="http://schemas.openxmlformats.org/presentationml/2006/ole">
            <mc:AlternateContent xmlns:mc="http://schemas.openxmlformats.org/markup-compatibility/2006">
              <mc:Choice xmlns:v="urn:schemas-microsoft-com:vml" Requires="v">
                <p:oleObj spid="_x0000_s23648" name="Equation" r:id="rId3" imgW="520700" imgH="228600" progId="Equation.3">
                  <p:embed/>
                </p:oleObj>
              </mc:Choice>
              <mc:Fallback>
                <p:oleObj name="Equation" r:id="rId3" imgW="520700" imgH="228600" progId="Equation.3">
                  <p:embed/>
                  <p:pic>
                    <p:nvPicPr>
                      <p:cNvPr id="0" name=""/>
                      <p:cNvPicPr/>
                      <p:nvPr/>
                    </p:nvPicPr>
                    <p:blipFill>
                      <a:blip r:embed="rId4"/>
                      <a:stretch>
                        <a:fillRect/>
                      </a:stretch>
                    </p:blipFill>
                    <p:spPr>
                      <a:xfrm>
                        <a:off x="4283968" y="1484784"/>
                        <a:ext cx="1335087" cy="5873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10768604"/>
              </p:ext>
            </p:extLst>
          </p:nvPr>
        </p:nvGraphicFramePr>
        <p:xfrm>
          <a:off x="482426" y="2132856"/>
          <a:ext cx="2865438" cy="1044575"/>
        </p:xfrm>
        <a:graphic>
          <a:graphicData uri="http://schemas.openxmlformats.org/presentationml/2006/ole">
            <mc:AlternateContent xmlns:mc="http://schemas.openxmlformats.org/markup-compatibility/2006">
              <mc:Choice xmlns:v="urn:schemas-microsoft-com:vml" Requires="v">
                <p:oleObj spid="_x0000_s23649" name="Equation" r:id="rId5" imgW="1117600" imgH="406400" progId="Equation.3">
                  <p:embed/>
                </p:oleObj>
              </mc:Choice>
              <mc:Fallback>
                <p:oleObj name="Equation" r:id="rId5" imgW="1117600" imgH="406400" progId="Equation.3">
                  <p:embed/>
                  <p:pic>
                    <p:nvPicPr>
                      <p:cNvPr id="0" name=""/>
                      <p:cNvPicPr/>
                      <p:nvPr/>
                    </p:nvPicPr>
                    <p:blipFill>
                      <a:blip r:embed="rId6"/>
                      <a:stretch>
                        <a:fillRect/>
                      </a:stretch>
                    </p:blipFill>
                    <p:spPr>
                      <a:xfrm>
                        <a:off x="482426" y="2132856"/>
                        <a:ext cx="2865438" cy="10445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07302940"/>
              </p:ext>
            </p:extLst>
          </p:nvPr>
        </p:nvGraphicFramePr>
        <p:xfrm>
          <a:off x="4085679" y="2060848"/>
          <a:ext cx="3222625" cy="1044575"/>
        </p:xfrm>
        <a:graphic>
          <a:graphicData uri="http://schemas.openxmlformats.org/presentationml/2006/ole">
            <mc:AlternateContent xmlns:mc="http://schemas.openxmlformats.org/markup-compatibility/2006">
              <mc:Choice xmlns:v="urn:schemas-microsoft-com:vml" Requires="v">
                <p:oleObj spid="_x0000_s23650" name="Equation" r:id="rId7" imgW="1257300" imgH="406400" progId="Equation.3">
                  <p:embed/>
                </p:oleObj>
              </mc:Choice>
              <mc:Fallback>
                <p:oleObj name="Equation" r:id="rId7" imgW="1257300" imgH="406400" progId="Equation.3">
                  <p:embed/>
                  <p:pic>
                    <p:nvPicPr>
                      <p:cNvPr id="0" name=""/>
                      <p:cNvPicPr/>
                      <p:nvPr/>
                    </p:nvPicPr>
                    <p:blipFill>
                      <a:blip r:embed="rId8"/>
                      <a:stretch>
                        <a:fillRect/>
                      </a:stretch>
                    </p:blipFill>
                    <p:spPr>
                      <a:xfrm>
                        <a:off x="4085679" y="2060848"/>
                        <a:ext cx="3222625" cy="1044575"/>
                      </a:xfrm>
                      <a:prstGeom prst="rect">
                        <a:avLst/>
                      </a:prstGeom>
                    </p:spPr>
                  </p:pic>
                </p:oleObj>
              </mc:Fallback>
            </mc:AlternateContent>
          </a:graphicData>
        </a:graphic>
      </p:graphicFrame>
      <p:sp>
        <p:nvSpPr>
          <p:cNvPr id="9" name="Rectangle 8"/>
          <p:cNvSpPr/>
          <p:nvPr/>
        </p:nvSpPr>
        <p:spPr>
          <a:xfrm>
            <a:off x="35496" y="3212976"/>
            <a:ext cx="9036496" cy="923330"/>
          </a:xfrm>
          <a:prstGeom prst="rect">
            <a:avLst/>
          </a:prstGeom>
        </p:spPr>
        <p:txBody>
          <a:bodyPr wrap="square">
            <a:spAutoFit/>
          </a:bodyPr>
          <a:lstStyle/>
          <a:p>
            <a:r>
              <a:rPr lang="it-IT" dirty="0"/>
              <a:t>α e M sono paralleli all’asse di rotazione cioè a </a:t>
            </a:r>
            <a:r>
              <a:rPr lang="it-IT" dirty="0" err="1" smtClean="0"/>
              <a:t>ω</a:t>
            </a:r>
            <a:r>
              <a:rPr lang="it-IT" dirty="0" smtClean="0"/>
              <a:t>. La </a:t>
            </a:r>
            <a:r>
              <a:rPr lang="it-IT" dirty="0"/>
              <a:t>conoscenza delle forze esterne e del loro punto di applicazione permette di calcolare l’accelerazione angolare, se è noto il momento di inerzia.</a:t>
            </a:r>
            <a:endParaRPr lang="it-IT" dirty="0"/>
          </a:p>
        </p:txBody>
      </p:sp>
      <p:sp>
        <p:nvSpPr>
          <p:cNvPr id="10" name="Rectangle 9"/>
          <p:cNvSpPr/>
          <p:nvPr/>
        </p:nvSpPr>
        <p:spPr>
          <a:xfrm>
            <a:off x="35496" y="4221088"/>
            <a:ext cx="3920965" cy="461665"/>
          </a:xfrm>
          <a:prstGeom prst="rect">
            <a:avLst/>
          </a:prstGeom>
        </p:spPr>
        <p:txBody>
          <a:bodyPr wrap="none">
            <a:spAutoFit/>
          </a:bodyPr>
          <a:lstStyle/>
          <a:p>
            <a:r>
              <a:rPr lang="it-IT" sz="2400" dirty="0"/>
              <a:t>Caso </a:t>
            </a:r>
            <a:r>
              <a:rPr lang="it-IT" sz="2400" dirty="0" smtClean="0"/>
              <a:t>2: </a:t>
            </a:r>
            <a:r>
              <a:rPr lang="it-IT" sz="2400" dirty="0">
                <a:solidFill>
                  <a:srgbClr val="FF0000"/>
                </a:solidFill>
              </a:rPr>
              <a:t>L </a:t>
            </a:r>
            <a:r>
              <a:rPr lang="it-IT" sz="2400" dirty="0" smtClean="0">
                <a:solidFill>
                  <a:srgbClr val="FF0000"/>
                </a:solidFill>
              </a:rPr>
              <a:t>non è </a:t>
            </a:r>
            <a:r>
              <a:rPr lang="it-IT" sz="2400" dirty="0">
                <a:solidFill>
                  <a:srgbClr val="FF0000"/>
                </a:solidFill>
              </a:rPr>
              <a:t>parallelo a </a:t>
            </a:r>
            <a:r>
              <a:rPr lang="it-IT" sz="2400" dirty="0" err="1">
                <a:solidFill>
                  <a:srgbClr val="FF0000"/>
                </a:solidFill>
              </a:rPr>
              <a:t>ω</a:t>
            </a:r>
            <a:endParaRPr lang="it-IT" sz="2400" dirty="0">
              <a:solidFill>
                <a:srgbClr val="FF00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39859923"/>
              </p:ext>
            </p:extLst>
          </p:nvPr>
        </p:nvGraphicFramePr>
        <p:xfrm>
          <a:off x="4203700" y="4204444"/>
          <a:ext cx="1498600" cy="520700"/>
        </p:xfrm>
        <a:graphic>
          <a:graphicData uri="http://schemas.openxmlformats.org/presentationml/2006/ole">
            <mc:AlternateContent xmlns:mc="http://schemas.openxmlformats.org/markup-compatibility/2006">
              <mc:Choice xmlns:v="urn:schemas-microsoft-com:vml" Requires="v">
                <p:oleObj spid="_x0000_s23651" name="Equation" r:id="rId9" imgW="584200" imgH="203200" progId="Equation.3">
                  <p:embed/>
                </p:oleObj>
              </mc:Choice>
              <mc:Fallback>
                <p:oleObj name="Equation" r:id="rId9" imgW="584200" imgH="203200" progId="Equation.3">
                  <p:embed/>
                  <p:pic>
                    <p:nvPicPr>
                      <p:cNvPr id="0" name=""/>
                      <p:cNvPicPr/>
                      <p:nvPr/>
                    </p:nvPicPr>
                    <p:blipFill>
                      <a:blip r:embed="rId10"/>
                      <a:stretch>
                        <a:fillRect/>
                      </a:stretch>
                    </p:blipFill>
                    <p:spPr>
                      <a:xfrm>
                        <a:off x="4203700" y="4204444"/>
                        <a:ext cx="1498600" cy="5207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47332743"/>
              </p:ext>
            </p:extLst>
          </p:nvPr>
        </p:nvGraphicFramePr>
        <p:xfrm>
          <a:off x="2366963" y="4725144"/>
          <a:ext cx="3744912" cy="1012825"/>
        </p:xfrm>
        <a:graphic>
          <a:graphicData uri="http://schemas.openxmlformats.org/presentationml/2006/ole">
            <mc:AlternateContent xmlns:mc="http://schemas.openxmlformats.org/markup-compatibility/2006">
              <mc:Choice xmlns:v="urn:schemas-microsoft-com:vml" Requires="v">
                <p:oleObj spid="_x0000_s23652" name="Equation" r:id="rId11" imgW="1460500" imgH="393700" progId="Equation.3">
                  <p:embed/>
                </p:oleObj>
              </mc:Choice>
              <mc:Fallback>
                <p:oleObj name="Equation" r:id="rId11" imgW="1460500" imgH="393700" progId="Equation.3">
                  <p:embed/>
                  <p:pic>
                    <p:nvPicPr>
                      <p:cNvPr id="0" name=""/>
                      <p:cNvPicPr/>
                      <p:nvPr/>
                    </p:nvPicPr>
                    <p:blipFill>
                      <a:blip r:embed="rId12"/>
                      <a:stretch>
                        <a:fillRect/>
                      </a:stretch>
                    </p:blipFill>
                    <p:spPr>
                      <a:xfrm>
                        <a:off x="2366963" y="4725144"/>
                        <a:ext cx="3744912" cy="1012825"/>
                      </a:xfrm>
                      <a:prstGeom prst="rect">
                        <a:avLst/>
                      </a:prstGeom>
                    </p:spPr>
                  </p:pic>
                </p:oleObj>
              </mc:Fallback>
            </mc:AlternateContent>
          </a:graphicData>
        </a:graphic>
      </p:graphicFrame>
      <p:sp>
        <p:nvSpPr>
          <p:cNvPr id="13" name="Rectangle 12"/>
          <p:cNvSpPr/>
          <p:nvPr/>
        </p:nvSpPr>
        <p:spPr>
          <a:xfrm>
            <a:off x="35496" y="5805264"/>
            <a:ext cx="8856984" cy="1015663"/>
          </a:xfrm>
          <a:prstGeom prst="rect">
            <a:avLst/>
          </a:prstGeom>
        </p:spPr>
        <p:txBody>
          <a:bodyPr wrap="square">
            <a:spAutoFit/>
          </a:bodyPr>
          <a:lstStyle/>
          <a:p>
            <a:r>
              <a:rPr lang="it-IT" sz="2000" dirty="0"/>
              <a:t>α </a:t>
            </a:r>
            <a:r>
              <a:rPr lang="it-IT" sz="2000" dirty="0">
                <a:solidFill>
                  <a:srgbClr val="FF0000"/>
                </a:solidFill>
              </a:rPr>
              <a:t>non dipende dalla componente perpendicolare </a:t>
            </a:r>
            <a:r>
              <a:rPr lang="it-IT" sz="2000" dirty="0" smtClean="0">
                <a:solidFill>
                  <a:srgbClr val="FF0000"/>
                </a:solidFill>
              </a:rPr>
              <a:t>L</a:t>
            </a:r>
            <a:r>
              <a:rPr lang="it-IT" sz="2000" baseline="-25000" dirty="0" smtClean="0">
                <a:solidFill>
                  <a:srgbClr val="FF0000"/>
                </a:solidFill>
              </a:rPr>
              <a:t>XY</a:t>
            </a:r>
            <a:r>
              <a:rPr lang="it-IT" sz="2000" dirty="0" smtClean="0">
                <a:solidFill>
                  <a:srgbClr val="FF0000"/>
                </a:solidFill>
              </a:rPr>
              <a:t> </a:t>
            </a:r>
            <a:r>
              <a:rPr lang="it-IT" sz="2000" dirty="0">
                <a:solidFill>
                  <a:srgbClr val="FF0000"/>
                </a:solidFill>
              </a:rPr>
              <a:t>ma solo da </a:t>
            </a:r>
            <a:r>
              <a:rPr lang="it-IT" sz="2000" dirty="0" smtClean="0">
                <a:solidFill>
                  <a:srgbClr val="FF0000"/>
                </a:solidFill>
              </a:rPr>
              <a:t>L</a:t>
            </a:r>
            <a:r>
              <a:rPr lang="it-IT" sz="2000" baseline="-25000" dirty="0" smtClean="0">
                <a:solidFill>
                  <a:srgbClr val="FF0000"/>
                </a:solidFill>
              </a:rPr>
              <a:t>Z</a:t>
            </a:r>
            <a:r>
              <a:rPr lang="it-IT" sz="2000" dirty="0" smtClean="0"/>
              <a:t>. </a:t>
            </a:r>
            <a:r>
              <a:rPr lang="it-IT" sz="2000" dirty="0"/>
              <a:t>Dalla componente perpendicolare si ricavano informazioni sul </a:t>
            </a:r>
            <a:r>
              <a:rPr lang="it-IT" sz="2000" dirty="0">
                <a:solidFill>
                  <a:srgbClr val="FF0000"/>
                </a:solidFill>
              </a:rPr>
              <a:t>moto </a:t>
            </a:r>
            <a:r>
              <a:rPr lang="it-IT" sz="2000" dirty="0" smtClean="0">
                <a:solidFill>
                  <a:srgbClr val="FF0000"/>
                </a:solidFill>
              </a:rPr>
              <a:t>di </a:t>
            </a:r>
            <a:r>
              <a:rPr lang="it-IT" sz="2000" dirty="0">
                <a:solidFill>
                  <a:srgbClr val="FF0000"/>
                </a:solidFill>
              </a:rPr>
              <a:t>precessione che non influisce sull’andamento di </a:t>
            </a:r>
            <a:r>
              <a:rPr lang="it-IT" sz="2000" dirty="0" smtClean="0">
                <a:solidFill>
                  <a:srgbClr val="FF0000"/>
                </a:solidFill>
              </a:rPr>
              <a:t>α.</a:t>
            </a:r>
            <a:r>
              <a:rPr lang="it-IT" sz="2000" dirty="0" smtClean="0"/>
              <a:t> </a:t>
            </a:r>
            <a:endParaRPr lang="it-IT" sz="2000" dirty="0"/>
          </a:p>
        </p:txBody>
      </p:sp>
    </p:spTree>
    <p:extLst>
      <p:ext uri="{BB962C8B-B14F-4D97-AF65-F5344CB8AC3E}">
        <p14:creationId xmlns:p14="http://schemas.microsoft.com/office/powerpoint/2010/main" val="4068539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Calcolo dell’energia cinetica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31</a:t>
            </a:fld>
            <a:endParaRPr lang="it-IT"/>
          </a:p>
        </p:txBody>
      </p:sp>
      <p:sp>
        <p:nvSpPr>
          <p:cNvPr id="5" name="Rectangle 4"/>
          <p:cNvSpPr/>
          <p:nvPr/>
        </p:nvSpPr>
        <p:spPr>
          <a:xfrm>
            <a:off x="48259" y="1516722"/>
            <a:ext cx="7260045" cy="400110"/>
          </a:xfrm>
          <a:prstGeom prst="rect">
            <a:avLst/>
          </a:prstGeom>
        </p:spPr>
        <p:txBody>
          <a:bodyPr wrap="none">
            <a:spAutoFit/>
          </a:bodyPr>
          <a:lstStyle/>
          <a:p>
            <a:r>
              <a:rPr lang="it-IT" sz="2000" dirty="0"/>
              <a:t>L'energia cinetica del corpo rigido in un moto di rotazione è data da:</a:t>
            </a:r>
            <a:endParaRPr lang="it-IT"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2884192611"/>
              </p:ext>
            </p:extLst>
          </p:nvPr>
        </p:nvGraphicFramePr>
        <p:xfrm>
          <a:off x="1793330" y="2060847"/>
          <a:ext cx="5514974" cy="1008113"/>
        </p:xfrm>
        <a:graphic>
          <a:graphicData uri="http://schemas.openxmlformats.org/presentationml/2006/ole">
            <mc:AlternateContent xmlns:mc="http://schemas.openxmlformats.org/markup-compatibility/2006">
              <mc:Choice xmlns:v="urn:schemas-microsoft-com:vml" Requires="v">
                <p:oleObj spid="_x0000_s24625" name="Equation" r:id="rId3" imgW="2362200" imgH="431800" progId="Equation.3">
                  <p:embed/>
                </p:oleObj>
              </mc:Choice>
              <mc:Fallback>
                <p:oleObj name="Equation" r:id="rId3" imgW="2362200" imgH="431800" progId="Equation.3">
                  <p:embed/>
                  <p:pic>
                    <p:nvPicPr>
                      <p:cNvPr id="0" name=""/>
                      <p:cNvPicPr/>
                      <p:nvPr/>
                    </p:nvPicPr>
                    <p:blipFill>
                      <a:blip r:embed="rId4"/>
                      <a:stretch>
                        <a:fillRect/>
                      </a:stretch>
                    </p:blipFill>
                    <p:spPr>
                      <a:xfrm>
                        <a:off x="1793330" y="2060847"/>
                        <a:ext cx="5514974" cy="1008113"/>
                      </a:xfrm>
                      <a:prstGeom prst="rect">
                        <a:avLst/>
                      </a:prstGeom>
                      <a:ln>
                        <a:solidFill>
                          <a:srgbClr val="FF0000"/>
                        </a:solidFill>
                      </a:ln>
                    </p:spPr>
                  </p:pic>
                </p:oleObj>
              </mc:Fallback>
            </mc:AlternateContent>
          </a:graphicData>
        </a:graphic>
      </p:graphicFrame>
      <p:sp>
        <p:nvSpPr>
          <p:cNvPr id="7" name="Rectangle 6"/>
          <p:cNvSpPr/>
          <p:nvPr/>
        </p:nvSpPr>
        <p:spPr>
          <a:xfrm>
            <a:off x="0" y="3194973"/>
            <a:ext cx="9144000" cy="954107"/>
          </a:xfrm>
          <a:prstGeom prst="rect">
            <a:avLst/>
          </a:prstGeom>
        </p:spPr>
        <p:txBody>
          <a:bodyPr wrap="square">
            <a:spAutoFit/>
          </a:bodyPr>
          <a:lstStyle/>
          <a:p>
            <a:pPr algn="ctr"/>
            <a:r>
              <a:rPr lang="it-IT" sz="2800" i="1" dirty="0">
                <a:solidFill>
                  <a:srgbClr val="FF0000"/>
                </a:solidFill>
              </a:rPr>
              <a:t>L’energia cinetica dipende dal momento di inerzia del corpo</a:t>
            </a:r>
          </a:p>
          <a:p>
            <a:pPr algn="ctr"/>
            <a:r>
              <a:rPr lang="it-IT" sz="2800" i="1" dirty="0">
                <a:solidFill>
                  <a:srgbClr val="FF0000"/>
                </a:solidFill>
              </a:rPr>
              <a:t>rispetto all’asse di rotazione</a:t>
            </a:r>
            <a:endParaRPr lang="it-IT" sz="2800" i="1" dirty="0">
              <a:solidFill>
                <a:srgbClr val="FF0000"/>
              </a:solidFill>
            </a:endParaRPr>
          </a:p>
        </p:txBody>
      </p:sp>
      <p:sp>
        <p:nvSpPr>
          <p:cNvPr id="8" name="Rectangle 7"/>
          <p:cNvSpPr/>
          <p:nvPr/>
        </p:nvSpPr>
        <p:spPr>
          <a:xfrm>
            <a:off x="179512" y="4437112"/>
            <a:ext cx="4294715" cy="461665"/>
          </a:xfrm>
          <a:prstGeom prst="rect">
            <a:avLst/>
          </a:prstGeom>
        </p:spPr>
        <p:txBody>
          <a:bodyPr wrap="none">
            <a:spAutoFit/>
          </a:bodyPr>
          <a:lstStyle/>
          <a:p>
            <a:r>
              <a:rPr lang="it-IT" sz="2400" dirty="0"/>
              <a:t>Nel caso in cui </a:t>
            </a:r>
            <a:r>
              <a:rPr lang="it-IT" sz="2400" dirty="0">
                <a:solidFill>
                  <a:srgbClr val="FF0000"/>
                </a:solidFill>
              </a:rPr>
              <a:t>L è parallelo a </a:t>
            </a:r>
            <a:r>
              <a:rPr lang="it-IT" sz="2400" dirty="0" err="1" smtClean="0">
                <a:solidFill>
                  <a:srgbClr val="FF0000"/>
                </a:solidFill>
              </a:rPr>
              <a:t>ω</a:t>
            </a:r>
            <a:r>
              <a:rPr lang="it-IT" sz="2400" dirty="0" smtClean="0"/>
              <a:t>:</a:t>
            </a:r>
            <a:endParaRPr lang="it-IT"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59839385"/>
              </p:ext>
            </p:extLst>
          </p:nvPr>
        </p:nvGraphicFramePr>
        <p:xfrm>
          <a:off x="4894683" y="4208636"/>
          <a:ext cx="2845669" cy="948556"/>
        </p:xfrm>
        <a:graphic>
          <a:graphicData uri="http://schemas.openxmlformats.org/presentationml/2006/ole">
            <mc:AlternateContent xmlns:mc="http://schemas.openxmlformats.org/markup-compatibility/2006">
              <mc:Choice xmlns:v="urn:schemas-microsoft-com:vml" Requires="v">
                <p:oleObj spid="_x0000_s24626" name="Equation" r:id="rId5" imgW="1333500" imgH="444500" progId="Equation.3">
                  <p:embed/>
                </p:oleObj>
              </mc:Choice>
              <mc:Fallback>
                <p:oleObj name="Equation" r:id="rId5" imgW="1333500" imgH="444500" progId="Equation.3">
                  <p:embed/>
                  <p:pic>
                    <p:nvPicPr>
                      <p:cNvPr id="0" name=""/>
                      <p:cNvPicPr/>
                      <p:nvPr/>
                    </p:nvPicPr>
                    <p:blipFill>
                      <a:blip r:embed="rId6"/>
                      <a:stretch>
                        <a:fillRect/>
                      </a:stretch>
                    </p:blipFill>
                    <p:spPr>
                      <a:xfrm>
                        <a:off x="4894683" y="4208636"/>
                        <a:ext cx="2845669" cy="948556"/>
                      </a:xfrm>
                      <a:prstGeom prst="rect">
                        <a:avLst/>
                      </a:prstGeom>
                    </p:spPr>
                  </p:pic>
                </p:oleObj>
              </mc:Fallback>
            </mc:AlternateContent>
          </a:graphicData>
        </a:graphic>
      </p:graphicFrame>
      <p:sp>
        <p:nvSpPr>
          <p:cNvPr id="10" name="Rectangle 9"/>
          <p:cNvSpPr/>
          <p:nvPr/>
        </p:nvSpPr>
        <p:spPr>
          <a:xfrm>
            <a:off x="179512" y="5589240"/>
            <a:ext cx="4803118" cy="461665"/>
          </a:xfrm>
          <a:prstGeom prst="rect">
            <a:avLst/>
          </a:prstGeom>
        </p:spPr>
        <p:txBody>
          <a:bodyPr wrap="none">
            <a:spAutoFit/>
          </a:bodyPr>
          <a:lstStyle/>
          <a:p>
            <a:r>
              <a:rPr lang="it-IT" sz="2400" dirty="0"/>
              <a:t>Nel caso in cui </a:t>
            </a:r>
            <a:r>
              <a:rPr lang="it-IT" sz="2400" dirty="0">
                <a:solidFill>
                  <a:srgbClr val="FF0000"/>
                </a:solidFill>
              </a:rPr>
              <a:t>L </a:t>
            </a:r>
            <a:r>
              <a:rPr lang="it-IT" sz="2400" dirty="0" smtClean="0">
                <a:solidFill>
                  <a:srgbClr val="FF0000"/>
                </a:solidFill>
              </a:rPr>
              <a:t>non è </a:t>
            </a:r>
            <a:r>
              <a:rPr lang="it-IT" sz="2400" dirty="0">
                <a:solidFill>
                  <a:srgbClr val="FF0000"/>
                </a:solidFill>
              </a:rPr>
              <a:t>parallelo a </a:t>
            </a:r>
            <a:r>
              <a:rPr lang="it-IT" sz="2400" dirty="0" err="1" smtClean="0">
                <a:solidFill>
                  <a:srgbClr val="FF0000"/>
                </a:solidFill>
              </a:rPr>
              <a:t>ω</a:t>
            </a:r>
            <a:r>
              <a:rPr lang="it-IT" sz="2400" dirty="0" smtClean="0"/>
              <a:t>:</a:t>
            </a:r>
            <a:endParaRPr lang="it-IT" sz="2400" dirty="0"/>
          </a:p>
        </p:txBody>
      </p:sp>
      <p:graphicFrame>
        <p:nvGraphicFramePr>
          <p:cNvPr id="11" name="Object 10"/>
          <p:cNvGraphicFramePr>
            <a:graphicFrameLocks noChangeAspect="1"/>
          </p:cNvGraphicFramePr>
          <p:nvPr>
            <p:extLst>
              <p:ext uri="{D42A27DB-BD31-4B8C-83A1-F6EECF244321}">
                <p14:modId xmlns:p14="http://schemas.microsoft.com/office/powerpoint/2010/main" val="2941175049"/>
              </p:ext>
            </p:extLst>
          </p:nvPr>
        </p:nvGraphicFramePr>
        <p:xfrm>
          <a:off x="4903043" y="5373688"/>
          <a:ext cx="2981325" cy="947737"/>
        </p:xfrm>
        <a:graphic>
          <a:graphicData uri="http://schemas.openxmlformats.org/presentationml/2006/ole">
            <mc:AlternateContent xmlns:mc="http://schemas.openxmlformats.org/markup-compatibility/2006">
              <mc:Choice xmlns:v="urn:schemas-microsoft-com:vml" Requires="v">
                <p:oleObj spid="_x0000_s24627" name="Equation" r:id="rId7" imgW="1397000" imgH="444500" progId="Equation.3">
                  <p:embed/>
                </p:oleObj>
              </mc:Choice>
              <mc:Fallback>
                <p:oleObj name="Equation" r:id="rId7" imgW="1397000" imgH="444500" progId="Equation.3">
                  <p:embed/>
                  <p:pic>
                    <p:nvPicPr>
                      <p:cNvPr id="0" name=""/>
                      <p:cNvPicPr/>
                      <p:nvPr/>
                    </p:nvPicPr>
                    <p:blipFill>
                      <a:blip r:embed="rId8"/>
                      <a:stretch>
                        <a:fillRect/>
                      </a:stretch>
                    </p:blipFill>
                    <p:spPr>
                      <a:xfrm>
                        <a:off x="4903043" y="5373688"/>
                        <a:ext cx="2981325" cy="947737"/>
                      </a:xfrm>
                      <a:prstGeom prst="rect">
                        <a:avLst/>
                      </a:prstGeom>
                    </p:spPr>
                  </p:pic>
                </p:oleObj>
              </mc:Fallback>
            </mc:AlternateContent>
          </a:graphicData>
        </a:graphic>
      </p:graphicFrame>
    </p:spTree>
    <p:extLst>
      <p:ext uri="{BB962C8B-B14F-4D97-AF65-F5344CB8AC3E}">
        <p14:creationId xmlns:p14="http://schemas.microsoft.com/office/powerpoint/2010/main" val="1336466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Calcolo del lavoro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32</a:t>
            </a:fld>
            <a:endParaRPr lang="it-IT"/>
          </a:p>
        </p:txBody>
      </p:sp>
      <p:sp>
        <p:nvSpPr>
          <p:cNvPr id="5" name="Rectangle 4"/>
          <p:cNvSpPr/>
          <p:nvPr/>
        </p:nvSpPr>
        <p:spPr>
          <a:xfrm>
            <a:off x="0" y="1484784"/>
            <a:ext cx="9144000" cy="1015663"/>
          </a:xfrm>
          <a:prstGeom prst="rect">
            <a:avLst/>
          </a:prstGeom>
        </p:spPr>
        <p:txBody>
          <a:bodyPr wrap="square">
            <a:spAutoFit/>
          </a:bodyPr>
          <a:lstStyle/>
          <a:p>
            <a:r>
              <a:rPr lang="it-IT" sz="2000" dirty="0"/>
              <a:t>Quando un corpo con velocità angolare iniziale </a:t>
            </a:r>
            <a:r>
              <a:rPr lang="it-IT" sz="2000" dirty="0" err="1"/>
              <a:t>ω</a:t>
            </a:r>
            <a:r>
              <a:rPr lang="it-IT" sz="2000" baseline="-25000" dirty="0" err="1"/>
              <a:t>in</a:t>
            </a:r>
            <a:r>
              <a:rPr lang="it-IT" sz="2000" dirty="0"/>
              <a:t> viene portato a ruotare con velocità angolare </a:t>
            </a:r>
            <a:r>
              <a:rPr lang="it-IT" sz="2000" dirty="0" err="1"/>
              <a:t>ω</a:t>
            </a:r>
            <a:r>
              <a:rPr lang="it-IT" sz="2000" baseline="-25000" dirty="0" err="1"/>
              <a:t>fin</a:t>
            </a:r>
            <a:r>
              <a:rPr lang="it-IT" sz="2000" dirty="0"/>
              <a:t>, in seguito all’applicazione di un </a:t>
            </a:r>
            <a:r>
              <a:rPr lang="it-IT" sz="2000" dirty="0">
                <a:solidFill>
                  <a:srgbClr val="FF0000"/>
                </a:solidFill>
              </a:rPr>
              <a:t>momento esterno</a:t>
            </a:r>
            <a:r>
              <a:rPr lang="it-IT" sz="2000" dirty="0"/>
              <a:t>, l’energia cinetica subisce una variazione ed è dunque stato compiuto un </a:t>
            </a:r>
            <a:r>
              <a:rPr lang="it-IT" sz="2000" dirty="0">
                <a:solidFill>
                  <a:srgbClr val="FF0000"/>
                </a:solidFill>
              </a:rPr>
              <a:t>lavoro</a:t>
            </a:r>
            <a:endParaRPr lang="it-IT" sz="2000" dirty="0">
              <a:solidFill>
                <a:srgbClr val="FF0000"/>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602079955"/>
              </p:ext>
            </p:extLst>
          </p:nvPr>
        </p:nvGraphicFramePr>
        <p:xfrm>
          <a:off x="2267744" y="2440062"/>
          <a:ext cx="4498073" cy="988938"/>
        </p:xfrm>
        <a:graphic>
          <a:graphicData uri="http://schemas.openxmlformats.org/presentationml/2006/ole">
            <mc:AlternateContent xmlns:mc="http://schemas.openxmlformats.org/markup-compatibility/2006">
              <mc:Choice xmlns:v="urn:schemas-microsoft-com:vml" Requires="v">
                <p:oleObj spid="_x0000_s25667" name="Equation" r:id="rId3" imgW="1790700" imgH="393700" progId="Equation.3">
                  <p:embed/>
                </p:oleObj>
              </mc:Choice>
              <mc:Fallback>
                <p:oleObj name="Equation" r:id="rId3" imgW="1790700" imgH="393700" progId="Equation.3">
                  <p:embed/>
                  <p:pic>
                    <p:nvPicPr>
                      <p:cNvPr id="0" name=""/>
                      <p:cNvPicPr/>
                      <p:nvPr/>
                    </p:nvPicPr>
                    <p:blipFill>
                      <a:blip r:embed="rId4"/>
                      <a:stretch>
                        <a:fillRect/>
                      </a:stretch>
                    </p:blipFill>
                    <p:spPr>
                      <a:xfrm>
                        <a:off x="2267744" y="2440062"/>
                        <a:ext cx="4498073" cy="98893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65038275"/>
              </p:ext>
            </p:extLst>
          </p:nvPr>
        </p:nvGraphicFramePr>
        <p:xfrm>
          <a:off x="3635896" y="3429000"/>
          <a:ext cx="4280475" cy="1100694"/>
        </p:xfrm>
        <a:graphic>
          <a:graphicData uri="http://schemas.openxmlformats.org/presentationml/2006/ole">
            <mc:AlternateContent xmlns:mc="http://schemas.openxmlformats.org/markup-compatibility/2006">
              <mc:Choice xmlns:v="urn:schemas-microsoft-com:vml" Requires="v">
                <p:oleObj spid="_x0000_s25668" name="Equation" r:id="rId5" imgW="1778000" imgH="457200" progId="Equation.3">
                  <p:embed/>
                </p:oleObj>
              </mc:Choice>
              <mc:Fallback>
                <p:oleObj name="Equation" r:id="rId5" imgW="1778000" imgH="457200" progId="Equation.3">
                  <p:embed/>
                  <p:pic>
                    <p:nvPicPr>
                      <p:cNvPr id="0" name=""/>
                      <p:cNvPicPr/>
                      <p:nvPr/>
                    </p:nvPicPr>
                    <p:blipFill>
                      <a:blip r:embed="rId6"/>
                      <a:stretch>
                        <a:fillRect/>
                      </a:stretch>
                    </p:blipFill>
                    <p:spPr>
                      <a:xfrm>
                        <a:off x="3635896" y="3429000"/>
                        <a:ext cx="4280475" cy="1100694"/>
                      </a:xfrm>
                      <a:prstGeom prst="rect">
                        <a:avLst/>
                      </a:prstGeom>
                    </p:spPr>
                  </p:pic>
                </p:oleObj>
              </mc:Fallback>
            </mc:AlternateContent>
          </a:graphicData>
        </a:graphic>
      </p:graphicFrame>
      <p:sp>
        <p:nvSpPr>
          <p:cNvPr id="8" name="TextBox 7"/>
          <p:cNvSpPr txBox="1"/>
          <p:nvPr/>
        </p:nvSpPr>
        <p:spPr>
          <a:xfrm>
            <a:off x="1043608" y="3606115"/>
            <a:ext cx="2448272" cy="830997"/>
          </a:xfrm>
          <a:prstGeom prst="rect">
            <a:avLst/>
          </a:prstGeom>
          <a:noFill/>
        </p:spPr>
        <p:txBody>
          <a:bodyPr wrap="square" rtlCol="0">
            <a:spAutoFit/>
          </a:bodyPr>
          <a:lstStyle/>
          <a:p>
            <a:r>
              <a:rPr lang="it-IT" sz="2400" i="1" dirty="0" smtClean="0">
                <a:solidFill>
                  <a:srgbClr val="FF0000"/>
                </a:solidFill>
              </a:rPr>
              <a:t>Relazione tra momento e lavoro</a:t>
            </a:r>
            <a:endParaRPr lang="it-IT" sz="2400" i="1" dirty="0">
              <a:solidFill>
                <a:srgbClr val="FF0000"/>
              </a:solidFill>
            </a:endParaRPr>
          </a:p>
        </p:txBody>
      </p:sp>
      <p:sp>
        <p:nvSpPr>
          <p:cNvPr id="9" name="Rectangle 8"/>
          <p:cNvSpPr/>
          <p:nvPr/>
        </p:nvSpPr>
        <p:spPr>
          <a:xfrm>
            <a:off x="971600" y="3429000"/>
            <a:ext cx="6984776" cy="115212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p:cNvSpPr txBox="1"/>
          <p:nvPr/>
        </p:nvSpPr>
        <p:spPr>
          <a:xfrm>
            <a:off x="35496" y="4941168"/>
            <a:ext cx="4392488" cy="400110"/>
          </a:xfrm>
          <a:prstGeom prst="rect">
            <a:avLst/>
          </a:prstGeom>
          <a:noFill/>
        </p:spPr>
        <p:txBody>
          <a:bodyPr wrap="square" rtlCol="0">
            <a:spAutoFit/>
          </a:bodyPr>
          <a:lstStyle/>
          <a:p>
            <a:r>
              <a:rPr lang="it-IT" sz="2000" dirty="0" smtClean="0"/>
              <a:t>NOTA: </a:t>
            </a:r>
            <a:r>
              <a:rPr lang="it-IT" sz="2000" dirty="0"/>
              <a:t>Nel caso in cui L è parallelo a </a:t>
            </a:r>
            <a:r>
              <a:rPr lang="it-IT" sz="2000" dirty="0" err="1"/>
              <a:t>ω</a:t>
            </a:r>
            <a:r>
              <a:rPr lang="it-IT" sz="2000" dirty="0"/>
              <a:t> </a:t>
            </a:r>
            <a:r>
              <a:rPr lang="it-IT" sz="2000" dirty="0" smtClean="0"/>
              <a:t> </a:t>
            </a:r>
            <a:endParaRPr lang="it-IT"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1910850501"/>
              </p:ext>
            </p:extLst>
          </p:nvPr>
        </p:nvGraphicFramePr>
        <p:xfrm>
          <a:off x="4355976" y="4581128"/>
          <a:ext cx="1835150" cy="1100138"/>
        </p:xfrm>
        <a:graphic>
          <a:graphicData uri="http://schemas.openxmlformats.org/presentationml/2006/ole">
            <mc:AlternateContent xmlns:mc="http://schemas.openxmlformats.org/markup-compatibility/2006">
              <mc:Choice xmlns:v="urn:schemas-microsoft-com:vml" Requires="v">
                <p:oleObj spid="_x0000_s25669" name="Equation" r:id="rId7" imgW="762000" imgH="457200" progId="Equation.3">
                  <p:embed/>
                </p:oleObj>
              </mc:Choice>
              <mc:Fallback>
                <p:oleObj name="Equation" r:id="rId7" imgW="762000" imgH="457200" progId="Equation.3">
                  <p:embed/>
                  <p:pic>
                    <p:nvPicPr>
                      <p:cNvPr id="0" name=""/>
                      <p:cNvPicPr/>
                      <p:nvPr/>
                    </p:nvPicPr>
                    <p:blipFill>
                      <a:blip r:embed="rId8"/>
                      <a:stretch>
                        <a:fillRect/>
                      </a:stretch>
                    </p:blipFill>
                    <p:spPr>
                      <a:xfrm>
                        <a:off x="4355976" y="4581128"/>
                        <a:ext cx="1835150" cy="110013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12477975"/>
              </p:ext>
            </p:extLst>
          </p:nvPr>
        </p:nvGraphicFramePr>
        <p:xfrm>
          <a:off x="4067944" y="5733256"/>
          <a:ext cx="3110281" cy="936104"/>
        </p:xfrm>
        <a:graphic>
          <a:graphicData uri="http://schemas.openxmlformats.org/presentationml/2006/ole">
            <mc:AlternateContent xmlns:mc="http://schemas.openxmlformats.org/markup-compatibility/2006">
              <mc:Choice xmlns:v="urn:schemas-microsoft-com:vml" Requires="v">
                <p:oleObj spid="_x0000_s25670" name="Equation" r:id="rId9" imgW="1308100" imgH="393700" progId="Equation.3">
                  <p:embed/>
                </p:oleObj>
              </mc:Choice>
              <mc:Fallback>
                <p:oleObj name="Equation" r:id="rId9" imgW="1308100" imgH="393700" progId="Equation.3">
                  <p:embed/>
                  <p:pic>
                    <p:nvPicPr>
                      <p:cNvPr id="0" name=""/>
                      <p:cNvPicPr/>
                      <p:nvPr/>
                    </p:nvPicPr>
                    <p:blipFill>
                      <a:blip r:embed="rId10"/>
                      <a:stretch>
                        <a:fillRect/>
                      </a:stretch>
                    </p:blipFill>
                    <p:spPr>
                      <a:xfrm>
                        <a:off x="4067944" y="5733256"/>
                        <a:ext cx="3110281" cy="936104"/>
                      </a:xfrm>
                      <a:prstGeom prst="rect">
                        <a:avLst/>
                      </a:prstGeom>
                    </p:spPr>
                  </p:pic>
                </p:oleObj>
              </mc:Fallback>
            </mc:AlternateContent>
          </a:graphicData>
        </a:graphic>
      </p:graphicFrame>
      <p:sp>
        <p:nvSpPr>
          <p:cNvPr id="13" name="TextBox 12"/>
          <p:cNvSpPr txBox="1"/>
          <p:nvPr/>
        </p:nvSpPr>
        <p:spPr>
          <a:xfrm>
            <a:off x="1475656" y="5919663"/>
            <a:ext cx="2448272" cy="461665"/>
          </a:xfrm>
          <a:prstGeom prst="rect">
            <a:avLst/>
          </a:prstGeom>
          <a:noFill/>
        </p:spPr>
        <p:txBody>
          <a:bodyPr wrap="square" rtlCol="0">
            <a:spAutoFit/>
          </a:bodyPr>
          <a:lstStyle/>
          <a:p>
            <a:r>
              <a:rPr lang="it-IT" sz="2400" i="1" dirty="0" smtClean="0">
                <a:solidFill>
                  <a:srgbClr val="FF0000"/>
                </a:solidFill>
              </a:rPr>
              <a:t>Potenza istantanea</a:t>
            </a:r>
            <a:endParaRPr lang="it-IT" sz="2400" i="1" dirty="0">
              <a:solidFill>
                <a:srgbClr val="FF0000"/>
              </a:solidFill>
            </a:endParaRPr>
          </a:p>
        </p:txBody>
      </p:sp>
      <p:sp>
        <p:nvSpPr>
          <p:cNvPr id="14" name="Rectangle 13"/>
          <p:cNvSpPr/>
          <p:nvPr/>
        </p:nvSpPr>
        <p:spPr>
          <a:xfrm>
            <a:off x="1331640" y="5661248"/>
            <a:ext cx="5976664" cy="10801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597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88640"/>
            <a:ext cx="8153400" cy="990600"/>
          </a:xfrm>
        </p:spPr>
        <p:txBody>
          <a:bodyPr>
            <a:normAutofit fontScale="90000"/>
          </a:bodyPr>
          <a:lstStyle/>
          <a:p>
            <a:r>
              <a:rPr lang="it-IT" dirty="0" smtClean="0"/>
              <a:t>Momento d’inerzia: dal discreto al continuo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33</a:t>
            </a:fld>
            <a:endParaRPr lang="it-IT"/>
          </a:p>
        </p:txBody>
      </p:sp>
      <p:pic>
        <p:nvPicPr>
          <p:cNvPr id="5" name="Picture 4"/>
          <p:cNvPicPr>
            <a:picLocks noChangeAspect="1"/>
          </p:cNvPicPr>
          <p:nvPr/>
        </p:nvPicPr>
        <p:blipFill>
          <a:blip r:embed="rId3"/>
          <a:stretch>
            <a:fillRect/>
          </a:stretch>
        </p:blipFill>
        <p:spPr>
          <a:xfrm>
            <a:off x="0" y="1628800"/>
            <a:ext cx="1556911" cy="2448272"/>
          </a:xfrm>
          <a:prstGeom prst="rect">
            <a:avLst/>
          </a:prstGeom>
        </p:spPr>
      </p:pic>
      <p:sp>
        <p:nvSpPr>
          <p:cNvPr id="6" name="Rectangle 5"/>
          <p:cNvSpPr/>
          <p:nvPr/>
        </p:nvSpPr>
        <p:spPr>
          <a:xfrm>
            <a:off x="1619672" y="1556792"/>
            <a:ext cx="5731557" cy="400110"/>
          </a:xfrm>
          <a:prstGeom prst="rect">
            <a:avLst/>
          </a:prstGeom>
        </p:spPr>
        <p:txBody>
          <a:bodyPr wrap="none">
            <a:spAutoFit/>
          </a:bodyPr>
          <a:lstStyle/>
          <a:p>
            <a:r>
              <a:rPr lang="it-IT" sz="2000" dirty="0"/>
              <a:t>Il momento di inerzia per un corpo continuo è dato da:</a:t>
            </a:r>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1998104191"/>
              </p:ext>
            </p:extLst>
          </p:nvPr>
        </p:nvGraphicFramePr>
        <p:xfrm>
          <a:off x="2051720" y="2060848"/>
          <a:ext cx="5764542" cy="643756"/>
        </p:xfrm>
        <a:graphic>
          <a:graphicData uri="http://schemas.openxmlformats.org/presentationml/2006/ole">
            <mc:AlternateContent xmlns:mc="http://schemas.openxmlformats.org/markup-compatibility/2006">
              <mc:Choice xmlns:v="urn:schemas-microsoft-com:vml" Requires="v">
                <p:oleObj spid="_x0000_s26658" name="Equation" r:id="rId4" imgW="2501900" imgH="279400" progId="Equation.3">
                  <p:embed/>
                </p:oleObj>
              </mc:Choice>
              <mc:Fallback>
                <p:oleObj name="Equation" r:id="rId4" imgW="2501900" imgH="279400" progId="Equation.3">
                  <p:embed/>
                  <p:pic>
                    <p:nvPicPr>
                      <p:cNvPr id="0" name=""/>
                      <p:cNvPicPr/>
                      <p:nvPr/>
                    </p:nvPicPr>
                    <p:blipFill>
                      <a:blip r:embed="rId5"/>
                      <a:stretch>
                        <a:fillRect/>
                      </a:stretch>
                    </p:blipFill>
                    <p:spPr>
                      <a:xfrm>
                        <a:off x="2051720" y="2060848"/>
                        <a:ext cx="5764542" cy="643756"/>
                      </a:xfrm>
                      <a:prstGeom prst="rect">
                        <a:avLst/>
                      </a:prstGeom>
                    </p:spPr>
                  </p:pic>
                </p:oleObj>
              </mc:Fallback>
            </mc:AlternateContent>
          </a:graphicData>
        </a:graphic>
      </p:graphicFrame>
      <p:sp>
        <p:nvSpPr>
          <p:cNvPr id="8" name="Rectangle 7"/>
          <p:cNvSpPr/>
          <p:nvPr/>
        </p:nvSpPr>
        <p:spPr>
          <a:xfrm>
            <a:off x="1547664" y="2780928"/>
            <a:ext cx="7596336" cy="2246769"/>
          </a:xfrm>
          <a:prstGeom prst="rect">
            <a:avLst/>
          </a:prstGeom>
        </p:spPr>
        <p:txBody>
          <a:bodyPr wrap="square">
            <a:spAutoFit/>
          </a:bodyPr>
          <a:lstStyle/>
          <a:p>
            <a:r>
              <a:rPr lang="it-IT" sz="2000" dirty="0"/>
              <a:t>Nelle rotazioni rigide il momento di inerzia ha un ruolo </a:t>
            </a:r>
            <a:r>
              <a:rPr lang="it-IT" sz="2000" dirty="0" smtClean="0"/>
              <a:t>fondamentale</a:t>
            </a:r>
            <a:r>
              <a:rPr lang="it-IT" sz="2000" dirty="0"/>
              <a:t>, </a:t>
            </a:r>
            <a:r>
              <a:rPr lang="it-IT" sz="2000" dirty="0">
                <a:solidFill>
                  <a:srgbClr val="FF0000"/>
                </a:solidFill>
              </a:rPr>
              <a:t>analogo a quello della massa nella legge di </a:t>
            </a:r>
            <a:r>
              <a:rPr lang="it-IT" sz="2000" dirty="0" smtClean="0">
                <a:solidFill>
                  <a:srgbClr val="FF0000"/>
                </a:solidFill>
              </a:rPr>
              <a:t>Newton</a:t>
            </a:r>
          </a:p>
          <a:p>
            <a:endParaRPr lang="it-IT" sz="2000" dirty="0">
              <a:solidFill>
                <a:srgbClr val="FF0000"/>
              </a:solidFill>
            </a:endParaRPr>
          </a:p>
          <a:p>
            <a:r>
              <a:rPr lang="it-IT" sz="2000" dirty="0"/>
              <a:t>A </a:t>
            </a:r>
            <a:r>
              <a:rPr lang="it-IT" sz="2000" dirty="0" smtClean="0">
                <a:solidFill>
                  <a:srgbClr val="FF0000"/>
                </a:solidFill>
              </a:rPr>
              <a:t>parità </a:t>
            </a:r>
            <a:r>
              <a:rPr lang="it-IT" sz="2000" dirty="0">
                <a:solidFill>
                  <a:srgbClr val="FF0000"/>
                </a:solidFill>
              </a:rPr>
              <a:t>di momento applicato </a:t>
            </a:r>
            <a:r>
              <a:rPr lang="it-IT" sz="2000" dirty="0"/>
              <a:t>un corpo assume un’accelerazione angolare maggiore o minore a seconda </a:t>
            </a:r>
            <a:r>
              <a:rPr lang="it-IT" sz="2000" dirty="0">
                <a:solidFill>
                  <a:srgbClr val="FF0000"/>
                </a:solidFill>
              </a:rPr>
              <a:t>del valore del momento di inerzia</a:t>
            </a:r>
            <a:r>
              <a:rPr lang="it-IT" sz="2000" dirty="0"/>
              <a:t> rispetto all’asse di rotazione </a:t>
            </a:r>
            <a:endParaRPr lang="it-IT" sz="2000" dirty="0"/>
          </a:p>
          <a:p>
            <a:endParaRPr lang="it-IT" sz="2000" dirty="0"/>
          </a:p>
        </p:txBody>
      </p:sp>
      <p:sp>
        <p:nvSpPr>
          <p:cNvPr id="9" name="Rectangle 8"/>
          <p:cNvSpPr/>
          <p:nvPr/>
        </p:nvSpPr>
        <p:spPr>
          <a:xfrm>
            <a:off x="179512" y="5733256"/>
            <a:ext cx="8784976" cy="1015663"/>
          </a:xfrm>
          <a:prstGeom prst="rect">
            <a:avLst/>
          </a:prstGeom>
        </p:spPr>
        <p:txBody>
          <a:bodyPr wrap="square">
            <a:spAutoFit/>
          </a:bodyPr>
          <a:lstStyle/>
          <a:p>
            <a:r>
              <a:rPr lang="it-IT" sz="2000" dirty="0"/>
              <a:t>NOTA: Differenza fondamentale tra massa e momento di inerzia: </a:t>
            </a:r>
            <a:r>
              <a:rPr lang="it-IT" sz="2000" dirty="0" smtClean="0"/>
              <a:t> </a:t>
            </a:r>
          </a:p>
          <a:p>
            <a:pPr marL="285750" indent="-285750">
              <a:buFont typeface="Arial"/>
              <a:buChar char="•"/>
            </a:pPr>
            <a:r>
              <a:rPr lang="it-IT" sz="2000" dirty="0" smtClean="0">
                <a:solidFill>
                  <a:srgbClr val="FF0000"/>
                </a:solidFill>
              </a:rPr>
              <a:t>m</a:t>
            </a:r>
            <a:r>
              <a:rPr lang="it-IT" sz="2000" dirty="0"/>
              <a:t>: caratteristica che può essere associata ad ogni </a:t>
            </a:r>
            <a:r>
              <a:rPr lang="it-IT" sz="2000" dirty="0" smtClean="0"/>
              <a:t>corpo</a:t>
            </a:r>
          </a:p>
          <a:p>
            <a:pPr marL="285750" indent="-285750">
              <a:buFont typeface="Arial"/>
              <a:buChar char="•"/>
            </a:pPr>
            <a:r>
              <a:rPr lang="it-IT" sz="2000" dirty="0" smtClean="0">
                <a:solidFill>
                  <a:srgbClr val="FF0000"/>
                </a:solidFill>
              </a:rPr>
              <a:t>I</a:t>
            </a:r>
            <a:r>
              <a:rPr lang="it-IT" sz="2000" dirty="0"/>
              <a:t>: dipende da come è distribuita la massa attorno all’asse di rotazione</a:t>
            </a:r>
            <a:endParaRPr lang="it-IT"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2058944716"/>
              </p:ext>
            </p:extLst>
          </p:nvPr>
        </p:nvGraphicFramePr>
        <p:xfrm>
          <a:off x="2699792" y="4869160"/>
          <a:ext cx="1636313" cy="671215"/>
        </p:xfrm>
        <a:graphic>
          <a:graphicData uri="http://schemas.openxmlformats.org/presentationml/2006/ole">
            <mc:AlternateContent xmlns:mc="http://schemas.openxmlformats.org/markup-compatibility/2006">
              <mc:Choice xmlns:v="urn:schemas-microsoft-com:vml" Requires="v">
                <p:oleObj spid="_x0000_s26659" name="Equation" r:id="rId6" imgW="558800" imgH="228600" progId="Equation.3">
                  <p:embed/>
                </p:oleObj>
              </mc:Choice>
              <mc:Fallback>
                <p:oleObj name="Equation" r:id="rId6" imgW="558800" imgH="228600" progId="Equation.3">
                  <p:embed/>
                  <p:pic>
                    <p:nvPicPr>
                      <p:cNvPr id="0" name=""/>
                      <p:cNvPicPr/>
                      <p:nvPr/>
                    </p:nvPicPr>
                    <p:blipFill>
                      <a:blip r:embed="rId7"/>
                      <a:stretch>
                        <a:fillRect/>
                      </a:stretch>
                    </p:blipFill>
                    <p:spPr>
                      <a:xfrm>
                        <a:off x="2699792" y="4869160"/>
                        <a:ext cx="1636313" cy="671215"/>
                      </a:xfrm>
                      <a:prstGeom prst="rect">
                        <a:avLst/>
                      </a:prstGeom>
                    </p:spPr>
                  </p:pic>
                </p:oleObj>
              </mc:Fallback>
            </mc:AlternateContent>
          </a:graphicData>
        </a:graphic>
      </p:graphicFrame>
      <p:sp>
        <p:nvSpPr>
          <p:cNvPr id="11" name="TextBox 10"/>
          <p:cNvSpPr txBox="1"/>
          <p:nvPr/>
        </p:nvSpPr>
        <p:spPr>
          <a:xfrm>
            <a:off x="4499992" y="4869160"/>
            <a:ext cx="3600400" cy="707886"/>
          </a:xfrm>
          <a:prstGeom prst="rect">
            <a:avLst/>
          </a:prstGeom>
          <a:noFill/>
        </p:spPr>
        <p:txBody>
          <a:bodyPr wrap="square" rtlCol="0">
            <a:spAutoFit/>
          </a:bodyPr>
          <a:lstStyle/>
          <a:p>
            <a:r>
              <a:rPr lang="it-IT" sz="2000" dirty="0" smtClean="0">
                <a:solidFill>
                  <a:srgbClr val="FF0000"/>
                </a:solidFill>
              </a:rPr>
              <a:t>Seconda legge di Newton per le rotazioni</a:t>
            </a:r>
            <a:endParaRPr lang="it-IT" sz="2000" dirty="0">
              <a:solidFill>
                <a:srgbClr val="FF0000"/>
              </a:solidFill>
            </a:endParaRPr>
          </a:p>
        </p:txBody>
      </p:sp>
      <p:sp>
        <p:nvSpPr>
          <p:cNvPr id="12" name="Rectangle 11"/>
          <p:cNvSpPr/>
          <p:nvPr/>
        </p:nvSpPr>
        <p:spPr>
          <a:xfrm>
            <a:off x="2627784" y="4869160"/>
            <a:ext cx="5328592" cy="72008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04649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88640"/>
            <a:ext cx="8153400" cy="990600"/>
          </a:xfrm>
        </p:spPr>
        <p:txBody>
          <a:bodyPr>
            <a:normAutofit fontScale="90000"/>
          </a:bodyPr>
          <a:lstStyle/>
          <a:p>
            <a:r>
              <a:rPr lang="it-IT" dirty="0" smtClean="0"/>
              <a:t>Corrispondenza formale tra il moto rettilineo e quello circolare </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34</a:t>
            </a:fld>
            <a:endParaRPr lang="it-IT"/>
          </a:p>
        </p:txBody>
      </p:sp>
      <p:pic>
        <p:nvPicPr>
          <p:cNvPr id="5" name="Picture 4"/>
          <p:cNvPicPr>
            <a:picLocks noChangeAspect="1"/>
          </p:cNvPicPr>
          <p:nvPr/>
        </p:nvPicPr>
        <p:blipFill>
          <a:blip r:embed="rId2"/>
          <a:stretch>
            <a:fillRect/>
          </a:stretch>
        </p:blipFill>
        <p:spPr>
          <a:xfrm>
            <a:off x="755576" y="1583078"/>
            <a:ext cx="7553043" cy="5223910"/>
          </a:xfrm>
          <a:prstGeom prst="rect">
            <a:avLst/>
          </a:prstGeom>
        </p:spPr>
      </p:pic>
    </p:spTree>
    <p:extLst>
      <p:ext uri="{BB962C8B-B14F-4D97-AF65-F5344CB8AC3E}">
        <p14:creationId xmlns:p14="http://schemas.microsoft.com/office/powerpoint/2010/main" val="51548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Alcuni momenti d’inerzia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35</a:t>
            </a:fld>
            <a:endParaRPr lang="it-IT"/>
          </a:p>
        </p:txBody>
      </p:sp>
      <p:pic>
        <p:nvPicPr>
          <p:cNvPr id="5" name="Picture 4"/>
          <p:cNvPicPr>
            <a:picLocks noChangeAspect="1"/>
          </p:cNvPicPr>
          <p:nvPr/>
        </p:nvPicPr>
        <p:blipFill>
          <a:blip r:embed="rId2"/>
          <a:stretch>
            <a:fillRect/>
          </a:stretch>
        </p:blipFill>
        <p:spPr>
          <a:xfrm>
            <a:off x="1094529" y="1628800"/>
            <a:ext cx="6631939" cy="5229200"/>
          </a:xfrm>
          <a:prstGeom prst="rect">
            <a:avLst/>
          </a:prstGeom>
        </p:spPr>
      </p:pic>
    </p:spTree>
    <p:extLst>
      <p:ext uri="{BB962C8B-B14F-4D97-AF65-F5344CB8AC3E}">
        <p14:creationId xmlns:p14="http://schemas.microsoft.com/office/powerpoint/2010/main" val="2841478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Raggio giratore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36</a:t>
            </a:fld>
            <a:endParaRPr lang="it-IT"/>
          </a:p>
        </p:txBody>
      </p:sp>
      <p:sp>
        <p:nvSpPr>
          <p:cNvPr id="5" name="Rectangle 4"/>
          <p:cNvSpPr/>
          <p:nvPr/>
        </p:nvSpPr>
        <p:spPr>
          <a:xfrm>
            <a:off x="0" y="1547500"/>
            <a:ext cx="9144000" cy="400110"/>
          </a:xfrm>
          <a:prstGeom prst="rect">
            <a:avLst/>
          </a:prstGeom>
        </p:spPr>
        <p:txBody>
          <a:bodyPr wrap="square">
            <a:spAutoFit/>
          </a:bodyPr>
          <a:lstStyle/>
          <a:p>
            <a:r>
              <a:rPr lang="it-IT" sz="2000" dirty="0"/>
              <a:t>Il tutte le formule trovate il momento di inerzia ha un’espressione del tipo</a:t>
            </a:r>
            <a:r>
              <a:rPr lang="it-IT" sz="2000" dirty="0" smtClean="0"/>
              <a:t>: </a:t>
            </a:r>
            <a:r>
              <a:rPr lang="it-IT" sz="2000" dirty="0" smtClean="0">
                <a:solidFill>
                  <a:srgbClr val="FF0000"/>
                </a:solidFill>
              </a:rPr>
              <a:t>I = fmd</a:t>
            </a:r>
            <a:r>
              <a:rPr lang="it-IT" sz="2000" baseline="30000" dirty="0" smtClean="0">
                <a:solidFill>
                  <a:srgbClr val="FF0000"/>
                </a:solidFill>
              </a:rPr>
              <a:t>2</a:t>
            </a:r>
            <a:endParaRPr lang="it-IT" sz="2000" baseline="30000" dirty="0">
              <a:solidFill>
                <a:srgbClr val="FF0000"/>
              </a:solidFill>
            </a:endParaRPr>
          </a:p>
        </p:txBody>
      </p:sp>
      <p:sp>
        <p:nvSpPr>
          <p:cNvPr id="6" name="Rectangle 5"/>
          <p:cNvSpPr/>
          <p:nvPr/>
        </p:nvSpPr>
        <p:spPr>
          <a:xfrm>
            <a:off x="35496" y="1988840"/>
            <a:ext cx="8964488" cy="1323439"/>
          </a:xfrm>
          <a:prstGeom prst="rect">
            <a:avLst/>
          </a:prstGeom>
        </p:spPr>
        <p:txBody>
          <a:bodyPr wrap="square">
            <a:spAutoFit/>
          </a:bodyPr>
          <a:lstStyle/>
          <a:p>
            <a:r>
              <a:rPr lang="it-IT" sz="2000" dirty="0" err="1" smtClean="0">
                <a:solidFill>
                  <a:srgbClr val="FF0000"/>
                </a:solidFill>
              </a:rPr>
              <a:t>f</a:t>
            </a:r>
            <a:r>
              <a:rPr lang="it-IT" sz="2000" dirty="0"/>
              <a:t>: fattore numerico legato alla struttura del </a:t>
            </a:r>
            <a:r>
              <a:rPr lang="it-IT" sz="2000" dirty="0" smtClean="0"/>
              <a:t>sistema (</a:t>
            </a:r>
            <a:r>
              <a:rPr lang="it-IT" sz="2000" dirty="0"/>
              <a:t>forma corpo, posizione asse di rotazione)</a:t>
            </a:r>
          </a:p>
          <a:p>
            <a:r>
              <a:rPr lang="it-IT" sz="2000" dirty="0" smtClean="0">
                <a:solidFill>
                  <a:srgbClr val="FF0000"/>
                </a:solidFill>
              </a:rPr>
              <a:t>m</a:t>
            </a:r>
            <a:r>
              <a:rPr lang="it-IT" sz="2000" dirty="0"/>
              <a:t>: massa del corpo</a:t>
            </a:r>
          </a:p>
          <a:p>
            <a:r>
              <a:rPr lang="it-IT" sz="2000" dirty="0" smtClean="0">
                <a:solidFill>
                  <a:srgbClr val="FF0000"/>
                </a:solidFill>
              </a:rPr>
              <a:t>d</a:t>
            </a:r>
            <a:r>
              <a:rPr lang="it-IT" sz="2000" dirty="0"/>
              <a:t>: dimensione significativa</a:t>
            </a:r>
            <a:endParaRPr lang="it-IT" sz="2000" dirty="0"/>
          </a:p>
        </p:txBody>
      </p:sp>
      <p:sp>
        <p:nvSpPr>
          <p:cNvPr id="7" name="Rectangle 6"/>
          <p:cNvSpPr/>
          <p:nvPr/>
        </p:nvSpPr>
        <p:spPr>
          <a:xfrm>
            <a:off x="21583" y="3212976"/>
            <a:ext cx="6413852" cy="584776"/>
          </a:xfrm>
          <a:prstGeom prst="rect">
            <a:avLst/>
          </a:prstGeom>
        </p:spPr>
        <p:txBody>
          <a:bodyPr wrap="none">
            <a:spAutoFit/>
          </a:bodyPr>
          <a:lstStyle/>
          <a:p>
            <a:r>
              <a:rPr lang="it-IT" sz="2000" dirty="0"/>
              <a:t>Quindi il momento </a:t>
            </a:r>
            <a:r>
              <a:rPr lang="it-IT" sz="2000" dirty="0" smtClean="0"/>
              <a:t>d’inerzia </a:t>
            </a:r>
            <a:r>
              <a:rPr lang="it-IT" sz="2000" dirty="0"/>
              <a:t>si può scrivere come</a:t>
            </a:r>
            <a:r>
              <a:rPr lang="it-IT" sz="2000" dirty="0" smtClean="0"/>
              <a:t>: </a:t>
            </a:r>
            <a:r>
              <a:rPr lang="it-IT" sz="3200" dirty="0" smtClean="0">
                <a:solidFill>
                  <a:srgbClr val="FF0000"/>
                </a:solidFill>
              </a:rPr>
              <a:t>I = mk</a:t>
            </a:r>
            <a:r>
              <a:rPr lang="it-IT" sz="3200" baseline="30000" dirty="0" smtClean="0">
                <a:solidFill>
                  <a:srgbClr val="FF0000"/>
                </a:solidFill>
              </a:rPr>
              <a:t>2</a:t>
            </a:r>
            <a:endParaRPr lang="it-IT" sz="2000" baseline="30000" dirty="0">
              <a:solidFill>
                <a:srgbClr val="FF0000"/>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790898499"/>
              </p:ext>
            </p:extLst>
          </p:nvPr>
        </p:nvGraphicFramePr>
        <p:xfrm>
          <a:off x="1089025" y="3861048"/>
          <a:ext cx="2284413" cy="1035050"/>
        </p:xfrm>
        <a:graphic>
          <a:graphicData uri="http://schemas.openxmlformats.org/presentationml/2006/ole">
            <mc:AlternateContent xmlns:mc="http://schemas.openxmlformats.org/markup-compatibility/2006">
              <mc:Choice xmlns:v="urn:schemas-microsoft-com:vml" Requires="v">
                <p:oleObj spid="_x0000_s27659" name="Equation" r:id="rId3" imgW="952500" imgH="431800" progId="Equation.3">
                  <p:embed/>
                </p:oleObj>
              </mc:Choice>
              <mc:Fallback>
                <p:oleObj name="Equation" r:id="rId3" imgW="952500" imgH="431800" progId="Equation.3">
                  <p:embed/>
                  <p:pic>
                    <p:nvPicPr>
                      <p:cNvPr id="0" name=""/>
                      <p:cNvPicPr/>
                      <p:nvPr/>
                    </p:nvPicPr>
                    <p:blipFill>
                      <a:blip r:embed="rId4"/>
                      <a:stretch>
                        <a:fillRect/>
                      </a:stretch>
                    </p:blipFill>
                    <p:spPr>
                      <a:xfrm>
                        <a:off x="1089025" y="3861048"/>
                        <a:ext cx="2284413" cy="1035050"/>
                      </a:xfrm>
                      <a:prstGeom prst="rect">
                        <a:avLst/>
                      </a:prstGeom>
                    </p:spPr>
                  </p:pic>
                </p:oleObj>
              </mc:Fallback>
            </mc:AlternateContent>
          </a:graphicData>
        </a:graphic>
      </p:graphicFrame>
      <p:sp>
        <p:nvSpPr>
          <p:cNvPr id="9" name="TextBox 8"/>
          <p:cNvSpPr txBox="1"/>
          <p:nvPr/>
        </p:nvSpPr>
        <p:spPr>
          <a:xfrm>
            <a:off x="3635896" y="4047455"/>
            <a:ext cx="4320480" cy="461665"/>
          </a:xfrm>
          <a:prstGeom prst="rect">
            <a:avLst/>
          </a:prstGeom>
          <a:noFill/>
        </p:spPr>
        <p:txBody>
          <a:bodyPr wrap="square" rtlCol="0">
            <a:spAutoFit/>
          </a:bodyPr>
          <a:lstStyle/>
          <a:p>
            <a:r>
              <a:rPr lang="it-IT" sz="2400" dirty="0">
                <a:solidFill>
                  <a:srgbClr val="FF0000"/>
                </a:solidFill>
              </a:rPr>
              <a:t>d</a:t>
            </a:r>
            <a:r>
              <a:rPr lang="it-IT" sz="2400" dirty="0" smtClean="0">
                <a:solidFill>
                  <a:srgbClr val="FF0000"/>
                </a:solidFill>
              </a:rPr>
              <a:t>etto raggio giratore del corpo</a:t>
            </a:r>
            <a:endParaRPr lang="it-IT" sz="2400" dirty="0">
              <a:solidFill>
                <a:srgbClr val="FF0000"/>
              </a:solidFill>
            </a:endParaRPr>
          </a:p>
        </p:txBody>
      </p:sp>
      <p:sp>
        <p:nvSpPr>
          <p:cNvPr id="10" name="Rectangle 9"/>
          <p:cNvSpPr/>
          <p:nvPr/>
        </p:nvSpPr>
        <p:spPr>
          <a:xfrm>
            <a:off x="899592" y="3789040"/>
            <a:ext cx="6768752" cy="12241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10"/>
          <p:cNvSpPr/>
          <p:nvPr/>
        </p:nvSpPr>
        <p:spPr>
          <a:xfrm>
            <a:off x="107504" y="5157192"/>
            <a:ext cx="8928992" cy="1631216"/>
          </a:xfrm>
          <a:prstGeom prst="rect">
            <a:avLst/>
          </a:prstGeom>
          <a:ln>
            <a:solidFill>
              <a:srgbClr val="FF0000"/>
            </a:solidFill>
          </a:ln>
        </p:spPr>
        <p:txBody>
          <a:bodyPr wrap="square">
            <a:spAutoFit/>
          </a:bodyPr>
          <a:lstStyle/>
          <a:p>
            <a:pPr algn="ctr"/>
            <a:r>
              <a:rPr lang="it-IT" sz="2000" dirty="0" smtClean="0">
                <a:solidFill>
                  <a:srgbClr val="FF0000"/>
                </a:solidFill>
              </a:rPr>
              <a:t>Significato del raggio giratore</a:t>
            </a:r>
          </a:p>
          <a:p>
            <a:pPr algn="just"/>
            <a:r>
              <a:rPr lang="it-IT" sz="2000" dirty="0" smtClean="0"/>
              <a:t>Dato </a:t>
            </a:r>
            <a:r>
              <a:rPr lang="it-IT" sz="2000" dirty="0"/>
              <a:t>un corpo di momento d’inerzia I rispetto ad un asse. Immaginiamo di concentrare tutta la sua massa in un punto. </a:t>
            </a:r>
            <a:r>
              <a:rPr lang="it-IT" sz="2000" dirty="0">
                <a:solidFill>
                  <a:srgbClr val="FF0000"/>
                </a:solidFill>
              </a:rPr>
              <a:t>k rappresenta la distanza dall’asse a cui bisogna porre questo punto per avere lo stesso momento di inerzia I </a:t>
            </a:r>
            <a:r>
              <a:rPr lang="it-IT" sz="2000" dirty="0"/>
              <a:t>. E’ utilizzato per </a:t>
            </a:r>
            <a:r>
              <a:rPr lang="it-IT" sz="2000" dirty="0" smtClean="0"/>
              <a:t>scrivere formule </a:t>
            </a:r>
            <a:r>
              <a:rPr lang="it-IT" sz="2000" dirty="0"/>
              <a:t>in modo più </a:t>
            </a:r>
            <a:r>
              <a:rPr lang="it-IT" sz="2000" dirty="0" smtClean="0"/>
              <a:t>generale.</a:t>
            </a:r>
            <a:endParaRPr lang="it-IT" sz="2000" dirty="0"/>
          </a:p>
        </p:txBody>
      </p:sp>
    </p:spTree>
    <p:extLst>
      <p:ext uri="{BB962C8B-B14F-4D97-AF65-F5344CB8AC3E}">
        <p14:creationId xmlns:p14="http://schemas.microsoft.com/office/powerpoint/2010/main" val="1125324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Teorema</a:t>
            </a:r>
            <a:r>
              <a:rPr lang="en-US" dirty="0"/>
              <a:t> di </a:t>
            </a:r>
            <a:r>
              <a:rPr lang="en-US" dirty="0" err="1"/>
              <a:t>Huyghens</a:t>
            </a:r>
            <a:r>
              <a:rPr lang="en-US" dirty="0"/>
              <a:t>-Steiner </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37</a:t>
            </a:fld>
            <a:endParaRPr lang="it-IT"/>
          </a:p>
        </p:txBody>
      </p:sp>
      <p:pic>
        <p:nvPicPr>
          <p:cNvPr id="5" name="Picture 4"/>
          <p:cNvPicPr>
            <a:picLocks noChangeAspect="1"/>
          </p:cNvPicPr>
          <p:nvPr/>
        </p:nvPicPr>
        <p:blipFill>
          <a:blip r:embed="rId3"/>
          <a:stretch>
            <a:fillRect/>
          </a:stretch>
        </p:blipFill>
        <p:spPr>
          <a:xfrm>
            <a:off x="179512" y="4581128"/>
            <a:ext cx="2746731" cy="2124139"/>
          </a:xfrm>
          <a:prstGeom prst="rect">
            <a:avLst/>
          </a:prstGeom>
        </p:spPr>
      </p:pic>
      <p:sp>
        <p:nvSpPr>
          <p:cNvPr id="6" name="Rectangle 5"/>
          <p:cNvSpPr/>
          <p:nvPr/>
        </p:nvSpPr>
        <p:spPr>
          <a:xfrm>
            <a:off x="0" y="1484784"/>
            <a:ext cx="9144000" cy="2554545"/>
          </a:xfrm>
          <a:prstGeom prst="rect">
            <a:avLst/>
          </a:prstGeom>
        </p:spPr>
        <p:txBody>
          <a:bodyPr wrap="square">
            <a:spAutoFit/>
          </a:bodyPr>
          <a:lstStyle/>
          <a:p>
            <a:pPr algn="just"/>
            <a:r>
              <a:rPr lang="it-IT" sz="2000" dirty="0"/>
              <a:t>Nei calcoli del momento di inerzia risulta chiaro come essi siano molto semplici se si scelgono come </a:t>
            </a:r>
            <a:r>
              <a:rPr lang="it-IT" sz="2000" dirty="0">
                <a:solidFill>
                  <a:srgbClr val="FF0000"/>
                </a:solidFill>
              </a:rPr>
              <a:t>assi di rotazione </a:t>
            </a:r>
            <a:r>
              <a:rPr lang="it-IT" sz="2000" dirty="0"/>
              <a:t>assi particolari cioè </a:t>
            </a:r>
            <a:r>
              <a:rPr lang="it-IT" sz="2000" dirty="0">
                <a:solidFill>
                  <a:srgbClr val="FF0000"/>
                </a:solidFill>
              </a:rPr>
              <a:t>assi di simmetria passanti per il centro di massa</a:t>
            </a:r>
            <a:r>
              <a:rPr lang="it-IT" sz="2000" dirty="0"/>
              <a:t>. Se si scelgono altri assi e le condizioni di simmetria non vengono soddisfatte, il calcolo degli integrali può divenire </a:t>
            </a:r>
            <a:r>
              <a:rPr lang="it-IT" sz="2000" dirty="0" smtClean="0"/>
              <a:t>complicato</a:t>
            </a:r>
          </a:p>
          <a:p>
            <a:pPr algn="just"/>
            <a:endParaRPr lang="it-IT" sz="2000" dirty="0"/>
          </a:p>
          <a:p>
            <a:pPr algn="just"/>
            <a:r>
              <a:rPr lang="it-IT" sz="2000" dirty="0"/>
              <a:t>Il teorema di </a:t>
            </a:r>
            <a:r>
              <a:rPr lang="it-IT" sz="2000" dirty="0" err="1"/>
              <a:t>Huyghens</a:t>
            </a:r>
            <a:r>
              <a:rPr lang="it-IT" sz="2000" dirty="0"/>
              <a:t>-Steiner permette di semplificare il problema affermando che:</a:t>
            </a:r>
          </a:p>
          <a:p>
            <a:pPr algn="just"/>
            <a:r>
              <a:rPr lang="it-IT" sz="2000" b="1" i="1" dirty="0">
                <a:solidFill>
                  <a:srgbClr val="FF0000"/>
                </a:solidFill>
              </a:rPr>
              <a:t>Il momento di inerzia di un corpo di massa m rispetto ad un asse che si trova ad una distanza “a” dal centro di massa del corpo è dato da</a:t>
            </a:r>
            <a:r>
              <a:rPr lang="it-IT" sz="2000" dirty="0"/>
              <a:t>:</a:t>
            </a:r>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3254033076"/>
              </p:ext>
            </p:extLst>
          </p:nvPr>
        </p:nvGraphicFramePr>
        <p:xfrm>
          <a:off x="3779911" y="4149080"/>
          <a:ext cx="3638299" cy="1152128"/>
        </p:xfrm>
        <a:graphic>
          <a:graphicData uri="http://schemas.openxmlformats.org/presentationml/2006/ole">
            <mc:AlternateContent xmlns:mc="http://schemas.openxmlformats.org/markup-compatibility/2006">
              <mc:Choice xmlns:v="urn:schemas-microsoft-com:vml" Requires="v">
                <p:oleObj spid="_x0000_s28681" name="Equation" r:id="rId4" imgW="762000" imgH="241300" progId="Equation.3">
                  <p:embed/>
                </p:oleObj>
              </mc:Choice>
              <mc:Fallback>
                <p:oleObj name="Equation" r:id="rId4" imgW="762000" imgH="241300" progId="Equation.3">
                  <p:embed/>
                  <p:pic>
                    <p:nvPicPr>
                      <p:cNvPr id="0" name=""/>
                      <p:cNvPicPr/>
                      <p:nvPr/>
                    </p:nvPicPr>
                    <p:blipFill>
                      <a:blip r:embed="rId5"/>
                      <a:stretch>
                        <a:fillRect/>
                      </a:stretch>
                    </p:blipFill>
                    <p:spPr>
                      <a:xfrm>
                        <a:off x="3779911" y="4149080"/>
                        <a:ext cx="3638299" cy="1152128"/>
                      </a:xfrm>
                      <a:prstGeom prst="rect">
                        <a:avLst/>
                      </a:prstGeom>
                    </p:spPr>
                  </p:pic>
                </p:oleObj>
              </mc:Fallback>
            </mc:AlternateContent>
          </a:graphicData>
        </a:graphic>
      </p:graphicFrame>
      <p:sp>
        <p:nvSpPr>
          <p:cNvPr id="8" name="TextBox 7"/>
          <p:cNvSpPr txBox="1"/>
          <p:nvPr/>
        </p:nvSpPr>
        <p:spPr>
          <a:xfrm>
            <a:off x="3779912" y="5661248"/>
            <a:ext cx="4392488" cy="646331"/>
          </a:xfrm>
          <a:prstGeom prst="rect">
            <a:avLst/>
          </a:prstGeom>
          <a:noFill/>
        </p:spPr>
        <p:txBody>
          <a:bodyPr wrap="square" rtlCol="0">
            <a:spAutoFit/>
          </a:bodyPr>
          <a:lstStyle/>
          <a:p>
            <a:r>
              <a:rPr lang="it-IT" dirty="0" smtClean="0"/>
              <a:t>Momento d’inerzia calcolato rispetto all’asse passante per il centro di massa</a:t>
            </a:r>
            <a:endParaRPr lang="it-IT" dirty="0"/>
          </a:p>
        </p:txBody>
      </p:sp>
      <p:cxnSp>
        <p:nvCxnSpPr>
          <p:cNvPr id="10" name="Straight Arrow Connector 9"/>
          <p:cNvCxnSpPr/>
          <p:nvPr/>
        </p:nvCxnSpPr>
        <p:spPr>
          <a:xfrm flipV="1">
            <a:off x="4499992" y="5013176"/>
            <a:ext cx="576064" cy="7200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250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Impulso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38</a:t>
            </a:fld>
            <a:endParaRPr lang="it-IT"/>
          </a:p>
        </p:txBody>
      </p:sp>
      <p:sp>
        <p:nvSpPr>
          <p:cNvPr id="5" name="Rectangle 4"/>
          <p:cNvSpPr/>
          <p:nvPr/>
        </p:nvSpPr>
        <p:spPr>
          <a:xfrm>
            <a:off x="0" y="1558533"/>
            <a:ext cx="9144000" cy="707886"/>
          </a:xfrm>
          <a:prstGeom prst="rect">
            <a:avLst/>
          </a:prstGeom>
        </p:spPr>
        <p:txBody>
          <a:bodyPr wrap="square">
            <a:spAutoFit/>
          </a:bodyPr>
          <a:lstStyle/>
          <a:p>
            <a:r>
              <a:rPr lang="it-IT" sz="2000" dirty="0"/>
              <a:t>Abbiamo già visto il </a:t>
            </a:r>
            <a:r>
              <a:rPr lang="it-IT" sz="2000" dirty="0">
                <a:solidFill>
                  <a:srgbClr val="FF0000"/>
                </a:solidFill>
              </a:rPr>
              <a:t>Teorema dell’impulso</a:t>
            </a:r>
            <a:r>
              <a:rPr lang="it-IT" sz="2000" dirty="0"/>
              <a:t>: l’impulso di una forza applicata ad un punto materiale è uguale alla variazione della sua quantità di moto</a:t>
            </a:r>
            <a:endParaRPr lang="it-IT"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3845357986"/>
              </p:ext>
            </p:extLst>
          </p:nvPr>
        </p:nvGraphicFramePr>
        <p:xfrm>
          <a:off x="2051720" y="2348880"/>
          <a:ext cx="4585679" cy="1177404"/>
        </p:xfrm>
        <a:graphic>
          <a:graphicData uri="http://schemas.openxmlformats.org/presentationml/2006/ole">
            <mc:AlternateContent xmlns:mc="http://schemas.openxmlformats.org/markup-compatibility/2006">
              <mc:Choice xmlns:v="urn:schemas-microsoft-com:vml" Requires="v">
                <p:oleObj spid="_x0000_s29724" name="Equation" r:id="rId3" imgW="1879600" imgH="482600" progId="Equation.3">
                  <p:embed/>
                </p:oleObj>
              </mc:Choice>
              <mc:Fallback>
                <p:oleObj name="Equation" r:id="rId3" imgW="1879600" imgH="482600" progId="Equation.3">
                  <p:embed/>
                  <p:pic>
                    <p:nvPicPr>
                      <p:cNvPr id="0" name=""/>
                      <p:cNvPicPr/>
                      <p:nvPr/>
                    </p:nvPicPr>
                    <p:blipFill>
                      <a:blip r:embed="rId4"/>
                      <a:stretch>
                        <a:fillRect/>
                      </a:stretch>
                    </p:blipFill>
                    <p:spPr>
                      <a:xfrm>
                        <a:off x="2051720" y="2348880"/>
                        <a:ext cx="4585679" cy="1177404"/>
                      </a:xfrm>
                      <a:prstGeom prst="rect">
                        <a:avLst/>
                      </a:prstGeom>
                    </p:spPr>
                  </p:pic>
                </p:oleObj>
              </mc:Fallback>
            </mc:AlternateContent>
          </a:graphicData>
        </a:graphic>
      </p:graphicFrame>
      <p:sp>
        <p:nvSpPr>
          <p:cNvPr id="7" name="Rectangle 6"/>
          <p:cNvSpPr/>
          <p:nvPr/>
        </p:nvSpPr>
        <p:spPr>
          <a:xfrm>
            <a:off x="-9111" y="3645024"/>
            <a:ext cx="6504142" cy="400110"/>
          </a:xfrm>
          <a:prstGeom prst="rect">
            <a:avLst/>
          </a:prstGeom>
        </p:spPr>
        <p:txBody>
          <a:bodyPr wrap="none">
            <a:spAutoFit/>
          </a:bodyPr>
          <a:lstStyle/>
          <a:p>
            <a:r>
              <a:rPr lang="it-IT" sz="2000" dirty="0"/>
              <a:t>Una deduzione analoga si può fare a partire dalla relazione</a:t>
            </a:r>
            <a:r>
              <a:rPr lang="it-IT" dirty="0"/>
              <a:t>:</a:t>
            </a:r>
            <a:endParaRPr lang="it-IT" dirty="0"/>
          </a:p>
        </p:txBody>
      </p:sp>
      <p:graphicFrame>
        <p:nvGraphicFramePr>
          <p:cNvPr id="8" name="Object 7"/>
          <p:cNvGraphicFramePr>
            <a:graphicFrameLocks noChangeAspect="1"/>
          </p:cNvGraphicFramePr>
          <p:nvPr>
            <p:extLst>
              <p:ext uri="{D42A27DB-BD31-4B8C-83A1-F6EECF244321}">
                <p14:modId xmlns:p14="http://schemas.microsoft.com/office/powerpoint/2010/main" val="3849312837"/>
              </p:ext>
            </p:extLst>
          </p:nvPr>
        </p:nvGraphicFramePr>
        <p:xfrm>
          <a:off x="6516216" y="3429000"/>
          <a:ext cx="1296144" cy="782578"/>
        </p:xfrm>
        <a:graphic>
          <a:graphicData uri="http://schemas.openxmlformats.org/presentationml/2006/ole">
            <mc:AlternateContent xmlns:mc="http://schemas.openxmlformats.org/markup-compatibility/2006">
              <mc:Choice xmlns:v="urn:schemas-microsoft-com:vml" Requires="v">
                <p:oleObj spid="_x0000_s29725" name="Equation" r:id="rId5" imgW="673100" imgH="406400" progId="Equation.3">
                  <p:embed/>
                </p:oleObj>
              </mc:Choice>
              <mc:Fallback>
                <p:oleObj name="Equation" r:id="rId5" imgW="673100" imgH="406400" progId="Equation.3">
                  <p:embed/>
                  <p:pic>
                    <p:nvPicPr>
                      <p:cNvPr id="0" name=""/>
                      <p:cNvPicPr/>
                      <p:nvPr/>
                    </p:nvPicPr>
                    <p:blipFill>
                      <a:blip r:embed="rId6"/>
                      <a:stretch>
                        <a:fillRect/>
                      </a:stretch>
                    </p:blipFill>
                    <p:spPr>
                      <a:xfrm>
                        <a:off x="6516216" y="3429000"/>
                        <a:ext cx="1296144" cy="78257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80913412"/>
              </p:ext>
            </p:extLst>
          </p:nvPr>
        </p:nvGraphicFramePr>
        <p:xfrm>
          <a:off x="2267744" y="4293096"/>
          <a:ext cx="4434177" cy="1296144"/>
        </p:xfrm>
        <a:graphic>
          <a:graphicData uri="http://schemas.openxmlformats.org/presentationml/2006/ole">
            <mc:AlternateContent xmlns:mc="http://schemas.openxmlformats.org/markup-compatibility/2006">
              <mc:Choice xmlns:v="urn:schemas-microsoft-com:vml" Requires="v">
                <p:oleObj spid="_x0000_s29726" name="Equation" r:id="rId7" imgW="1651000" imgH="482600" progId="Equation.3">
                  <p:embed/>
                </p:oleObj>
              </mc:Choice>
              <mc:Fallback>
                <p:oleObj name="Equation" r:id="rId7" imgW="1651000" imgH="482600" progId="Equation.3">
                  <p:embed/>
                  <p:pic>
                    <p:nvPicPr>
                      <p:cNvPr id="0" name=""/>
                      <p:cNvPicPr/>
                      <p:nvPr/>
                    </p:nvPicPr>
                    <p:blipFill>
                      <a:blip r:embed="rId8"/>
                      <a:stretch>
                        <a:fillRect/>
                      </a:stretch>
                    </p:blipFill>
                    <p:spPr>
                      <a:xfrm>
                        <a:off x="2267744" y="4293096"/>
                        <a:ext cx="4434177" cy="1296144"/>
                      </a:xfrm>
                      <a:prstGeom prst="rect">
                        <a:avLst/>
                      </a:prstGeom>
                    </p:spPr>
                  </p:pic>
                </p:oleObj>
              </mc:Fallback>
            </mc:AlternateContent>
          </a:graphicData>
        </a:graphic>
      </p:graphicFrame>
      <p:sp>
        <p:nvSpPr>
          <p:cNvPr id="10" name="Rectangle 9"/>
          <p:cNvSpPr/>
          <p:nvPr/>
        </p:nvSpPr>
        <p:spPr>
          <a:xfrm>
            <a:off x="0" y="5733256"/>
            <a:ext cx="9144000" cy="830997"/>
          </a:xfrm>
          <a:prstGeom prst="rect">
            <a:avLst/>
          </a:prstGeom>
        </p:spPr>
        <p:txBody>
          <a:bodyPr wrap="square">
            <a:spAutoFit/>
          </a:bodyPr>
          <a:lstStyle/>
          <a:p>
            <a:pPr algn="ctr"/>
            <a:r>
              <a:rPr lang="it-IT" sz="2400" b="1" i="1" dirty="0">
                <a:solidFill>
                  <a:srgbClr val="FF0000"/>
                </a:solidFill>
              </a:rPr>
              <a:t>L’azione di un momento durante un intervallo finito di tempo causa una variazione finita del momento angolare.</a:t>
            </a:r>
            <a:endParaRPr lang="it-IT" sz="2400" b="1" i="1" dirty="0">
              <a:solidFill>
                <a:srgbClr val="FF0000"/>
              </a:solidFill>
            </a:endParaRPr>
          </a:p>
        </p:txBody>
      </p:sp>
      <p:sp>
        <p:nvSpPr>
          <p:cNvPr id="11" name="TextBox 10"/>
          <p:cNvSpPr txBox="1"/>
          <p:nvPr/>
        </p:nvSpPr>
        <p:spPr>
          <a:xfrm>
            <a:off x="251520" y="4941168"/>
            <a:ext cx="1584176" cy="646331"/>
          </a:xfrm>
          <a:prstGeom prst="rect">
            <a:avLst/>
          </a:prstGeom>
          <a:noFill/>
        </p:spPr>
        <p:txBody>
          <a:bodyPr wrap="square" rtlCol="0">
            <a:spAutoFit/>
          </a:bodyPr>
          <a:lstStyle/>
          <a:p>
            <a:r>
              <a:rPr lang="it-IT" b="1" i="1" dirty="0" smtClean="0"/>
              <a:t>Impulso angolare</a:t>
            </a:r>
            <a:endParaRPr lang="it-IT" b="1" i="1" dirty="0"/>
          </a:p>
        </p:txBody>
      </p:sp>
      <p:sp>
        <p:nvSpPr>
          <p:cNvPr id="12" name="Oval 11"/>
          <p:cNvSpPr/>
          <p:nvPr/>
        </p:nvSpPr>
        <p:spPr>
          <a:xfrm>
            <a:off x="2051720" y="4221088"/>
            <a:ext cx="1440160" cy="136815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4" name="Straight Arrow Connector 13"/>
          <p:cNvCxnSpPr/>
          <p:nvPr/>
        </p:nvCxnSpPr>
        <p:spPr>
          <a:xfrm flipV="1">
            <a:off x="1115616" y="5085184"/>
            <a:ext cx="936104" cy="2160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0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Impulso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39</a:t>
            </a:fld>
            <a:endParaRPr lang="it-IT"/>
          </a:p>
        </p:txBody>
      </p:sp>
      <p:pic>
        <p:nvPicPr>
          <p:cNvPr id="5" name="Picture 4"/>
          <p:cNvPicPr>
            <a:picLocks noChangeAspect="1"/>
          </p:cNvPicPr>
          <p:nvPr/>
        </p:nvPicPr>
        <p:blipFill>
          <a:blip r:embed="rId3"/>
          <a:stretch>
            <a:fillRect/>
          </a:stretch>
        </p:blipFill>
        <p:spPr>
          <a:xfrm>
            <a:off x="0" y="1700808"/>
            <a:ext cx="1739130" cy="2592288"/>
          </a:xfrm>
          <a:prstGeom prst="rect">
            <a:avLst/>
          </a:prstGeom>
        </p:spPr>
      </p:pic>
      <p:sp>
        <p:nvSpPr>
          <p:cNvPr id="6" name="Rectangle 5"/>
          <p:cNvSpPr/>
          <p:nvPr/>
        </p:nvSpPr>
        <p:spPr>
          <a:xfrm>
            <a:off x="1907704" y="1556792"/>
            <a:ext cx="7236296" cy="1323439"/>
          </a:xfrm>
          <a:prstGeom prst="rect">
            <a:avLst/>
          </a:prstGeom>
        </p:spPr>
        <p:txBody>
          <a:bodyPr wrap="square">
            <a:spAutoFit/>
          </a:bodyPr>
          <a:lstStyle/>
          <a:p>
            <a:r>
              <a:rPr lang="it-IT" sz="2000" dirty="0"/>
              <a:t>Un modo per metter in rotazione un corpo rigido rispetto ad un asse fisso consiste nell’applicazione, in un punto determinato del corpo, di una forza intensa per un tempo breve, ovvero nell’applicazione di un impulso</a:t>
            </a:r>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418265678"/>
              </p:ext>
            </p:extLst>
          </p:nvPr>
        </p:nvGraphicFramePr>
        <p:xfrm>
          <a:off x="2081354" y="3356992"/>
          <a:ext cx="6362888" cy="648072"/>
        </p:xfrm>
        <a:graphic>
          <a:graphicData uri="http://schemas.openxmlformats.org/presentationml/2006/ole">
            <mc:AlternateContent xmlns:mc="http://schemas.openxmlformats.org/markup-compatibility/2006">
              <mc:Choice xmlns:v="urn:schemas-microsoft-com:vml" Requires="v">
                <p:oleObj spid="_x0000_s30729" name="Equation" r:id="rId4" imgW="2743200" imgH="279400" progId="Equation.3">
                  <p:embed/>
                </p:oleObj>
              </mc:Choice>
              <mc:Fallback>
                <p:oleObj name="Equation" r:id="rId4" imgW="2743200" imgH="279400" progId="Equation.3">
                  <p:embed/>
                  <p:pic>
                    <p:nvPicPr>
                      <p:cNvPr id="0" name=""/>
                      <p:cNvPicPr/>
                      <p:nvPr/>
                    </p:nvPicPr>
                    <p:blipFill>
                      <a:blip r:embed="rId5"/>
                      <a:stretch>
                        <a:fillRect/>
                      </a:stretch>
                    </p:blipFill>
                    <p:spPr>
                      <a:xfrm>
                        <a:off x="2081354" y="3356992"/>
                        <a:ext cx="6362888" cy="648072"/>
                      </a:xfrm>
                      <a:prstGeom prst="rect">
                        <a:avLst/>
                      </a:prstGeom>
                    </p:spPr>
                  </p:pic>
                </p:oleObj>
              </mc:Fallback>
            </mc:AlternateContent>
          </a:graphicData>
        </a:graphic>
      </p:graphicFrame>
      <p:sp>
        <p:nvSpPr>
          <p:cNvPr id="8" name="Rectangle 7"/>
          <p:cNvSpPr/>
          <p:nvPr/>
        </p:nvSpPr>
        <p:spPr>
          <a:xfrm>
            <a:off x="0" y="4725144"/>
            <a:ext cx="9144000" cy="523220"/>
          </a:xfrm>
          <a:prstGeom prst="rect">
            <a:avLst/>
          </a:prstGeom>
        </p:spPr>
        <p:txBody>
          <a:bodyPr wrap="square">
            <a:spAutoFit/>
          </a:bodyPr>
          <a:lstStyle/>
          <a:p>
            <a:pPr algn="ctr"/>
            <a:r>
              <a:rPr lang="it-IT" sz="2800" dirty="0"/>
              <a:t>La grandezza </a:t>
            </a:r>
            <a:r>
              <a:rPr lang="it-IT" sz="2800" b="1" dirty="0" err="1" smtClean="0">
                <a:solidFill>
                  <a:srgbClr val="FF0000"/>
                </a:solidFill>
              </a:rPr>
              <a:t>r</a:t>
            </a:r>
            <a:r>
              <a:rPr lang="it-IT" sz="2800" dirty="0" err="1" smtClean="0">
                <a:solidFill>
                  <a:srgbClr val="FF0000"/>
                </a:solidFill>
              </a:rPr>
              <a:t>x</a:t>
            </a:r>
            <a:r>
              <a:rPr lang="it-IT" sz="2800" b="1" dirty="0" err="1" smtClean="0">
                <a:solidFill>
                  <a:srgbClr val="FF0000"/>
                </a:solidFill>
              </a:rPr>
              <a:t>J</a:t>
            </a:r>
            <a:r>
              <a:rPr lang="it-IT" sz="2800" dirty="0" smtClean="0"/>
              <a:t> </a:t>
            </a:r>
            <a:r>
              <a:rPr lang="it-IT" sz="2800" dirty="0"/>
              <a:t>si chiama </a:t>
            </a:r>
            <a:r>
              <a:rPr lang="it-IT" sz="2800" b="1" i="1" dirty="0">
                <a:solidFill>
                  <a:srgbClr val="FF0000"/>
                </a:solidFill>
              </a:rPr>
              <a:t>momento dell’impulso</a:t>
            </a:r>
            <a:endParaRPr lang="it-IT" sz="2800" b="1" i="1" dirty="0">
              <a:solidFill>
                <a:srgbClr val="FF0000"/>
              </a:solidFill>
            </a:endParaRPr>
          </a:p>
        </p:txBody>
      </p:sp>
    </p:spTree>
    <p:extLst>
      <p:ext uri="{BB962C8B-B14F-4D97-AF65-F5344CB8AC3E}">
        <p14:creationId xmlns:p14="http://schemas.microsoft.com/office/powerpoint/2010/main" val="113743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Velocità lineare ed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a:t>
            </a:fld>
            <a:endParaRPr lang="it-IT"/>
          </a:p>
        </p:txBody>
      </p:sp>
      <p:sp>
        <p:nvSpPr>
          <p:cNvPr id="5" name="Right Arrow 4"/>
          <p:cNvSpPr/>
          <p:nvPr/>
        </p:nvSpPr>
        <p:spPr>
          <a:xfrm>
            <a:off x="3695950" y="1720870"/>
            <a:ext cx="1380106" cy="489557"/>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pic>
        <p:nvPicPr>
          <p:cNvPr id="6" name="Picture 5"/>
          <p:cNvPicPr>
            <a:picLocks noChangeAspect="1"/>
          </p:cNvPicPr>
          <p:nvPr/>
        </p:nvPicPr>
        <p:blipFill>
          <a:blip r:embed="rId3"/>
          <a:stretch>
            <a:fillRect/>
          </a:stretch>
        </p:blipFill>
        <p:spPr>
          <a:xfrm>
            <a:off x="107504" y="2797660"/>
            <a:ext cx="4877746" cy="3727684"/>
          </a:xfrm>
          <a:prstGeom prst="rect">
            <a:avLst/>
          </a:prstGeom>
        </p:spPr>
      </p:pic>
      <p:pic>
        <p:nvPicPr>
          <p:cNvPr id="7" name="Picture 6"/>
          <p:cNvPicPr>
            <a:picLocks noChangeAspect="1"/>
          </p:cNvPicPr>
          <p:nvPr/>
        </p:nvPicPr>
        <p:blipFill>
          <a:blip r:embed="rId4"/>
          <a:stretch>
            <a:fillRect/>
          </a:stretch>
        </p:blipFill>
        <p:spPr>
          <a:xfrm>
            <a:off x="5519096" y="2564904"/>
            <a:ext cx="2924876" cy="2507389"/>
          </a:xfrm>
          <a:prstGeom prst="rect">
            <a:avLst/>
          </a:prstGeom>
        </p:spPr>
      </p:pic>
      <p:sp>
        <p:nvSpPr>
          <p:cNvPr id="8" name="TextBox 7"/>
          <p:cNvSpPr txBox="1"/>
          <p:nvPr/>
        </p:nvSpPr>
        <p:spPr>
          <a:xfrm>
            <a:off x="5148905" y="5190737"/>
            <a:ext cx="3743575" cy="1622639"/>
          </a:xfrm>
          <a:prstGeom prst="rect">
            <a:avLst/>
          </a:prstGeom>
          <a:noFill/>
        </p:spPr>
        <p:txBody>
          <a:bodyPr wrap="square" lIns="82945" tIns="41473" rIns="82945" bIns="41473" rtlCol="0">
            <a:spAutoFit/>
          </a:bodyPr>
          <a:lstStyle/>
          <a:p>
            <a:pPr algn="just"/>
            <a:r>
              <a:rPr lang="en-US" sz="2000" dirty="0">
                <a:solidFill>
                  <a:srgbClr val="000000"/>
                </a:solidFill>
                <a:latin typeface="Trebuchet MS" panose="020B0603020202020204" pitchFamily="34" charset="0"/>
              </a:rPr>
              <a:t>In un </a:t>
            </a:r>
            <a:r>
              <a:rPr lang="en-US" sz="2000" dirty="0" err="1">
                <a:solidFill>
                  <a:srgbClr val="000000"/>
                </a:solidFill>
                <a:latin typeface="Trebuchet MS" panose="020B0603020202020204" pitchFamily="34" charset="0"/>
              </a:rPr>
              <a:t>oggetto</a:t>
            </a:r>
            <a:r>
              <a:rPr lang="en-US" sz="2000" dirty="0">
                <a:solidFill>
                  <a:srgbClr val="000000"/>
                </a:solidFill>
                <a:latin typeface="Trebuchet MS" panose="020B0603020202020204" pitchFamily="34" charset="0"/>
              </a:rPr>
              <a:t> </a:t>
            </a:r>
            <a:r>
              <a:rPr lang="en-US" sz="2000" dirty="0" err="1">
                <a:solidFill>
                  <a:srgbClr val="000000"/>
                </a:solidFill>
                <a:latin typeface="Trebuchet MS" panose="020B0603020202020204" pitchFamily="34" charset="0"/>
              </a:rPr>
              <a:t>che</a:t>
            </a:r>
            <a:r>
              <a:rPr lang="en-US" sz="2000" dirty="0">
                <a:solidFill>
                  <a:srgbClr val="000000"/>
                </a:solidFill>
                <a:latin typeface="Trebuchet MS" panose="020B0603020202020204" pitchFamily="34" charset="0"/>
              </a:rPr>
              <a:t> </a:t>
            </a:r>
            <a:r>
              <a:rPr lang="en-US" sz="2000" dirty="0" err="1">
                <a:solidFill>
                  <a:srgbClr val="000000"/>
                </a:solidFill>
                <a:latin typeface="Trebuchet MS" panose="020B0603020202020204" pitchFamily="34" charset="0"/>
              </a:rPr>
              <a:t>ruota</a:t>
            </a:r>
            <a:r>
              <a:rPr lang="en-US" sz="2000" dirty="0">
                <a:solidFill>
                  <a:srgbClr val="000000"/>
                </a:solidFill>
                <a:latin typeface="Trebuchet MS" panose="020B0603020202020204" pitchFamily="34" charset="0"/>
              </a:rPr>
              <a:t>, </a:t>
            </a:r>
            <a:r>
              <a:rPr lang="en-US" sz="2000" dirty="0">
                <a:solidFill>
                  <a:srgbClr val="FF0000"/>
                </a:solidFill>
                <a:latin typeface="Trebuchet MS" panose="020B0603020202020204" pitchFamily="34" charset="0"/>
                <a:sym typeface="Symbol" panose="05050102010706020507" pitchFamily="18" charset="2"/>
              </a:rPr>
              <a:t></a:t>
            </a:r>
            <a:r>
              <a:rPr lang="en-US" sz="2000" dirty="0">
                <a:solidFill>
                  <a:srgbClr val="000000"/>
                </a:solidFill>
                <a:latin typeface="Trebuchet MS" panose="020B0603020202020204" pitchFamily="34" charset="0"/>
                <a:sym typeface="Symbol" panose="05050102010706020507" pitchFamily="18" charset="2"/>
              </a:rPr>
              <a:t> </a:t>
            </a:r>
            <a:r>
              <a:rPr lang="en-US" sz="2000" dirty="0" err="1">
                <a:solidFill>
                  <a:srgbClr val="000000"/>
                </a:solidFill>
                <a:latin typeface="Trebuchet MS" panose="020B0603020202020204" pitchFamily="34" charset="0"/>
                <a:sym typeface="Symbol" panose="05050102010706020507" pitchFamily="18" charset="2"/>
              </a:rPr>
              <a:t>è</a:t>
            </a:r>
            <a:r>
              <a:rPr lang="en-US" sz="2000" dirty="0">
                <a:solidFill>
                  <a:srgbClr val="000000"/>
                </a:solidFill>
                <a:latin typeface="Trebuchet MS" panose="020B0603020202020204" pitchFamily="34" charset="0"/>
                <a:sym typeface="Symbol" panose="05050102010706020507" pitchFamily="18" charset="2"/>
              </a:rPr>
              <a:t> la </a:t>
            </a:r>
          </a:p>
          <a:p>
            <a:pPr algn="just"/>
            <a:r>
              <a:rPr lang="en-US" sz="2000" dirty="0" err="1">
                <a:solidFill>
                  <a:srgbClr val="FF0000"/>
                </a:solidFill>
                <a:latin typeface="Trebuchet MS" panose="020B0603020202020204" pitchFamily="34" charset="0"/>
                <a:sym typeface="Symbol" panose="05050102010706020507" pitchFamily="18" charset="2"/>
              </a:rPr>
              <a:t>stessa</a:t>
            </a:r>
            <a:r>
              <a:rPr lang="en-US" sz="2000" dirty="0">
                <a:solidFill>
                  <a:srgbClr val="000000"/>
                </a:solidFill>
                <a:latin typeface="Trebuchet MS" panose="020B0603020202020204" pitchFamily="34" charset="0"/>
                <a:sym typeface="Symbol" panose="05050102010706020507" pitchFamily="18" charset="2"/>
              </a:rPr>
              <a:t> per </a:t>
            </a:r>
            <a:r>
              <a:rPr lang="en-US" sz="2000" dirty="0" err="1">
                <a:solidFill>
                  <a:srgbClr val="000000"/>
                </a:solidFill>
                <a:latin typeface="Trebuchet MS" panose="020B0603020202020204" pitchFamily="34" charset="0"/>
                <a:sym typeface="Symbol" panose="05050102010706020507" pitchFamily="18" charset="2"/>
              </a:rPr>
              <a:t>ogni</a:t>
            </a:r>
            <a:r>
              <a:rPr lang="en-US" sz="2000" dirty="0">
                <a:solidFill>
                  <a:srgbClr val="000000"/>
                </a:solidFill>
                <a:latin typeface="Trebuchet MS" panose="020B0603020202020204" pitchFamily="34" charset="0"/>
                <a:sym typeface="Symbol" panose="05050102010706020507" pitchFamily="18" charset="2"/>
              </a:rPr>
              <a:t> </a:t>
            </a:r>
            <a:r>
              <a:rPr lang="en-US" sz="2000" dirty="0" err="1">
                <a:solidFill>
                  <a:srgbClr val="000000"/>
                </a:solidFill>
                <a:latin typeface="Trebuchet MS" panose="020B0603020202020204" pitchFamily="34" charset="0"/>
                <a:sym typeface="Symbol" panose="05050102010706020507" pitchFamily="18" charset="2"/>
              </a:rPr>
              <a:t>punto</a:t>
            </a:r>
            <a:r>
              <a:rPr lang="en-US" sz="2000" dirty="0">
                <a:solidFill>
                  <a:srgbClr val="000000"/>
                </a:solidFill>
                <a:latin typeface="Trebuchet MS" panose="020B0603020202020204" pitchFamily="34" charset="0"/>
                <a:sym typeface="Symbol" panose="05050102010706020507" pitchFamily="18" charset="2"/>
              </a:rPr>
              <a:t> in </a:t>
            </a:r>
            <a:r>
              <a:rPr lang="en-US" sz="2000" dirty="0" err="1">
                <a:solidFill>
                  <a:srgbClr val="000000"/>
                </a:solidFill>
                <a:latin typeface="Trebuchet MS" panose="020B0603020202020204" pitchFamily="34" charset="0"/>
                <a:sym typeface="Symbol" panose="05050102010706020507" pitchFamily="18" charset="2"/>
              </a:rPr>
              <a:t>ogni</a:t>
            </a:r>
            <a:r>
              <a:rPr lang="en-US" sz="2000" dirty="0">
                <a:solidFill>
                  <a:srgbClr val="000000"/>
                </a:solidFill>
                <a:latin typeface="Trebuchet MS" panose="020B0603020202020204" pitchFamily="34" charset="0"/>
                <a:sym typeface="Symbol" panose="05050102010706020507" pitchFamily="18" charset="2"/>
              </a:rPr>
              <a:t> </a:t>
            </a:r>
          </a:p>
          <a:p>
            <a:pPr algn="just"/>
            <a:r>
              <a:rPr lang="en-US" sz="2000" dirty="0" err="1">
                <a:solidFill>
                  <a:srgbClr val="000000"/>
                </a:solidFill>
                <a:latin typeface="Trebuchet MS" panose="020B0603020202020204" pitchFamily="34" charset="0"/>
                <a:sym typeface="Symbol" panose="05050102010706020507" pitchFamily="18" charset="2"/>
              </a:rPr>
              <a:t>istante</a:t>
            </a:r>
            <a:r>
              <a:rPr lang="en-US" sz="2000" dirty="0">
                <a:solidFill>
                  <a:srgbClr val="000000"/>
                </a:solidFill>
                <a:latin typeface="Trebuchet MS" panose="020B0603020202020204" pitchFamily="34" charset="0"/>
                <a:sym typeface="Symbol" panose="05050102010706020507" pitchFamily="18" charset="2"/>
              </a:rPr>
              <a:t>; </a:t>
            </a:r>
            <a:r>
              <a:rPr lang="en-US" sz="2000" dirty="0" err="1">
                <a:solidFill>
                  <a:srgbClr val="000000"/>
                </a:solidFill>
                <a:latin typeface="Trebuchet MS" panose="020B0603020202020204" pitchFamily="34" charset="0"/>
                <a:sym typeface="Symbol" panose="05050102010706020507" pitchFamily="18" charset="2"/>
              </a:rPr>
              <a:t>mentre</a:t>
            </a:r>
            <a:r>
              <a:rPr lang="en-US" sz="2000" dirty="0">
                <a:solidFill>
                  <a:srgbClr val="000000"/>
                </a:solidFill>
                <a:latin typeface="Trebuchet MS" panose="020B0603020202020204" pitchFamily="34" charset="0"/>
                <a:sym typeface="Symbol" panose="05050102010706020507" pitchFamily="18" charset="2"/>
              </a:rPr>
              <a:t> la </a:t>
            </a:r>
            <a:r>
              <a:rPr lang="en-US" sz="2000" dirty="0" err="1">
                <a:solidFill>
                  <a:srgbClr val="000000"/>
                </a:solidFill>
                <a:latin typeface="Trebuchet MS" panose="020B0603020202020204" pitchFamily="34" charset="0"/>
                <a:sym typeface="Symbol" panose="05050102010706020507" pitchFamily="18" charset="2"/>
              </a:rPr>
              <a:t>velocità</a:t>
            </a:r>
            <a:r>
              <a:rPr lang="en-US" sz="2000" dirty="0">
                <a:solidFill>
                  <a:srgbClr val="000000"/>
                </a:solidFill>
                <a:latin typeface="Trebuchet MS" panose="020B0603020202020204" pitchFamily="34" charset="0"/>
                <a:sym typeface="Symbol" panose="05050102010706020507" pitchFamily="18" charset="2"/>
              </a:rPr>
              <a:t> </a:t>
            </a:r>
            <a:r>
              <a:rPr lang="en-US" sz="2000" dirty="0" err="1" smtClean="0">
                <a:solidFill>
                  <a:srgbClr val="000000"/>
                </a:solidFill>
                <a:latin typeface="Trebuchet MS" panose="020B0603020202020204" pitchFamily="34" charset="0"/>
                <a:sym typeface="Symbol" panose="05050102010706020507" pitchFamily="18" charset="2"/>
              </a:rPr>
              <a:t>lineare</a:t>
            </a:r>
            <a:r>
              <a:rPr lang="en-US" sz="2000" dirty="0">
                <a:solidFill>
                  <a:srgbClr val="000000"/>
                </a:solidFill>
                <a:latin typeface="Trebuchet MS" panose="020B0603020202020204" pitchFamily="34" charset="0"/>
                <a:sym typeface="Symbol" panose="05050102010706020507" pitchFamily="18" charset="2"/>
              </a:rPr>
              <a:t> </a:t>
            </a:r>
            <a:r>
              <a:rPr lang="en-US" sz="2000" dirty="0" smtClean="0">
                <a:solidFill>
                  <a:srgbClr val="000000"/>
                </a:solidFill>
                <a:latin typeface="Trebuchet MS" panose="020B0603020202020204" pitchFamily="34" charset="0"/>
                <a:sym typeface="Symbol" panose="05050102010706020507" pitchFamily="18" charset="2"/>
              </a:rPr>
              <a:t>v </a:t>
            </a:r>
            <a:r>
              <a:rPr lang="en-US" sz="2000" dirty="0" err="1">
                <a:solidFill>
                  <a:srgbClr val="000000"/>
                </a:solidFill>
                <a:latin typeface="Trebuchet MS" panose="020B0603020202020204" pitchFamily="34" charset="0"/>
                <a:sym typeface="Symbol" panose="05050102010706020507" pitchFamily="18" charset="2"/>
              </a:rPr>
              <a:t>è</a:t>
            </a:r>
            <a:r>
              <a:rPr lang="en-US" sz="2000" dirty="0">
                <a:solidFill>
                  <a:srgbClr val="000000"/>
                </a:solidFill>
                <a:latin typeface="Trebuchet MS" panose="020B0603020202020204" pitchFamily="34" charset="0"/>
                <a:sym typeface="Symbol" panose="05050102010706020507" pitchFamily="18" charset="2"/>
              </a:rPr>
              <a:t> </a:t>
            </a:r>
            <a:r>
              <a:rPr lang="en-US" sz="2000" dirty="0" err="1">
                <a:solidFill>
                  <a:srgbClr val="000000"/>
                </a:solidFill>
                <a:latin typeface="Trebuchet MS" panose="020B0603020202020204" pitchFamily="34" charset="0"/>
                <a:sym typeface="Symbol" panose="05050102010706020507" pitchFamily="18" charset="2"/>
              </a:rPr>
              <a:t>maggiore</a:t>
            </a:r>
            <a:r>
              <a:rPr lang="en-US" sz="2000" dirty="0">
                <a:solidFill>
                  <a:srgbClr val="000000"/>
                </a:solidFill>
                <a:latin typeface="Trebuchet MS" panose="020B0603020202020204" pitchFamily="34" charset="0"/>
                <a:sym typeface="Symbol" panose="05050102010706020507" pitchFamily="18" charset="2"/>
              </a:rPr>
              <a:t> per </a:t>
            </a:r>
            <a:r>
              <a:rPr lang="en-US" sz="2000" dirty="0" err="1">
                <a:solidFill>
                  <a:srgbClr val="000000"/>
                </a:solidFill>
                <a:latin typeface="Trebuchet MS" panose="020B0603020202020204" pitchFamily="34" charset="0"/>
                <a:sym typeface="Symbol" panose="05050102010706020507" pitchFamily="18" charset="2"/>
              </a:rPr>
              <a:t>punti</a:t>
            </a:r>
            <a:r>
              <a:rPr lang="en-US" sz="2000" dirty="0">
                <a:solidFill>
                  <a:srgbClr val="000000"/>
                </a:solidFill>
                <a:latin typeface="Trebuchet MS" panose="020B0603020202020204" pitchFamily="34" charset="0"/>
                <a:sym typeface="Symbol" panose="05050102010706020507" pitchFamily="18" charset="2"/>
              </a:rPr>
              <a:t> </a:t>
            </a:r>
            <a:r>
              <a:rPr lang="en-US" sz="2000" dirty="0" err="1">
                <a:solidFill>
                  <a:srgbClr val="000000"/>
                </a:solidFill>
                <a:latin typeface="Trebuchet MS" panose="020B0603020202020204" pitchFamily="34" charset="0"/>
                <a:sym typeface="Symbol" panose="05050102010706020507" pitchFamily="18" charset="2"/>
              </a:rPr>
              <a:t>lontano</a:t>
            </a:r>
            <a:r>
              <a:rPr lang="en-US" sz="2000" dirty="0">
                <a:solidFill>
                  <a:srgbClr val="000000"/>
                </a:solidFill>
                <a:latin typeface="Trebuchet MS" panose="020B0603020202020204" pitchFamily="34" charset="0"/>
                <a:sym typeface="Symbol" panose="05050102010706020507" pitchFamily="18" charset="2"/>
              </a:rPr>
              <a:t> </a:t>
            </a:r>
            <a:r>
              <a:rPr lang="en-US" sz="2000" dirty="0" err="1" smtClean="0">
                <a:solidFill>
                  <a:srgbClr val="000000"/>
                </a:solidFill>
                <a:latin typeface="Trebuchet MS" panose="020B0603020202020204" pitchFamily="34" charset="0"/>
                <a:sym typeface="Symbol" panose="05050102010706020507" pitchFamily="18" charset="2"/>
              </a:rPr>
              <a:t>dall’asse</a:t>
            </a:r>
            <a:r>
              <a:rPr lang="en-US" sz="2000" dirty="0">
                <a:solidFill>
                  <a:srgbClr val="000000"/>
                </a:solidFill>
                <a:latin typeface="Trebuchet MS" panose="020B0603020202020204" pitchFamily="34" charset="0"/>
                <a:sym typeface="Symbol" panose="05050102010706020507" pitchFamily="18" charset="2"/>
              </a:rPr>
              <a:t>.</a:t>
            </a:r>
            <a:endParaRPr lang="en-US" sz="2000" dirty="0">
              <a:solidFill>
                <a:srgbClr val="000000"/>
              </a:solidFill>
              <a:latin typeface="Trebuchet MS" panose="020B060302020202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83966507"/>
              </p:ext>
            </p:extLst>
          </p:nvPr>
        </p:nvGraphicFramePr>
        <p:xfrm>
          <a:off x="2214563" y="1484313"/>
          <a:ext cx="1349375" cy="1196975"/>
        </p:xfrm>
        <a:graphic>
          <a:graphicData uri="http://schemas.openxmlformats.org/presentationml/2006/ole">
            <mc:AlternateContent xmlns:mc="http://schemas.openxmlformats.org/markup-compatibility/2006">
              <mc:Choice xmlns:v="urn:schemas-microsoft-com:vml" Requires="v">
                <p:oleObj spid="_x0000_s6213" name="Equation" r:id="rId5" imgW="444500" imgH="393700" progId="Equation.3">
                  <p:embed/>
                </p:oleObj>
              </mc:Choice>
              <mc:Fallback>
                <p:oleObj name="Equation" r:id="rId5" imgW="444500" imgH="393700" progId="Equation.3">
                  <p:embed/>
                  <p:pic>
                    <p:nvPicPr>
                      <p:cNvPr id="0" name=""/>
                      <p:cNvPicPr/>
                      <p:nvPr/>
                    </p:nvPicPr>
                    <p:blipFill>
                      <a:blip r:embed="rId6"/>
                      <a:stretch>
                        <a:fillRect/>
                      </a:stretch>
                    </p:blipFill>
                    <p:spPr>
                      <a:xfrm>
                        <a:off x="2214563" y="1484313"/>
                        <a:ext cx="1349375" cy="119697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28377308"/>
              </p:ext>
            </p:extLst>
          </p:nvPr>
        </p:nvGraphicFramePr>
        <p:xfrm>
          <a:off x="5186363" y="1412875"/>
          <a:ext cx="1431925" cy="1168400"/>
        </p:xfrm>
        <a:graphic>
          <a:graphicData uri="http://schemas.openxmlformats.org/presentationml/2006/ole">
            <mc:AlternateContent xmlns:mc="http://schemas.openxmlformats.org/markup-compatibility/2006">
              <mc:Choice xmlns:v="urn:schemas-microsoft-com:vml" Requires="v">
                <p:oleObj spid="_x0000_s6214" name="Equation" r:id="rId7" imgW="482600" imgH="393700" progId="Equation.3">
                  <p:embed/>
                </p:oleObj>
              </mc:Choice>
              <mc:Fallback>
                <p:oleObj name="Equation" r:id="rId7" imgW="482600" imgH="393700" progId="Equation.3">
                  <p:embed/>
                  <p:pic>
                    <p:nvPicPr>
                      <p:cNvPr id="0" name=""/>
                      <p:cNvPicPr/>
                      <p:nvPr/>
                    </p:nvPicPr>
                    <p:blipFill>
                      <a:blip r:embed="rId8"/>
                      <a:stretch>
                        <a:fillRect/>
                      </a:stretch>
                    </p:blipFill>
                    <p:spPr>
                      <a:xfrm>
                        <a:off x="5186363" y="1412875"/>
                        <a:ext cx="1431925" cy="1168400"/>
                      </a:xfrm>
                      <a:prstGeom prst="rect">
                        <a:avLst/>
                      </a:prstGeom>
                    </p:spPr>
                  </p:pic>
                </p:oleObj>
              </mc:Fallback>
            </mc:AlternateContent>
          </a:graphicData>
        </a:graphic>
      </p:graphicFrame>
    </p:spTree>
    <p:extLst>
      <p:ext uri="{BB962C8B-B14F-4D97-AF65-F5344CB8AC3E}">
        <p14:creationId xmlns:p14="http://schemas.microsoft.com/office/powerpoint/2010/main" val="184361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Ricapitolazione: equazioni cardinali della dinamica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40</a:t>
            </a:fld>
            <a:endParaRPr lang="it-IT"/>
          </a:p>
        </p:txBody>
      </p:sp>
      <p:sp>
        <p:nvSpPr>
          <p:cNvPr id="5" name="Rectangle 4"/>
          <p:cNvSpPr/>
          <p:nvPr/>
        </p:nvSpPr>
        <p:spPr>
          <a:xfrm>
            <a:off x="0" y="1556792"/>
            <a:ext cx="9144000" cy="1631216"/>
          </a:xfrm>
          <a:prstGeom prst="rect">
            <a:avLst/>
          </a:prstGeom>
        </p:spPr>
        <p:txBody>
          <a:bodyPr wrap="square">
            <a:spAutoFit/>
          </a:bodyPr>
          <a:lstStyle/>
          <a:p>
            <a:r>
              <a:rPr lang="it-IT" sz="2000" dirty="0"/>
              <a:t>Le forze che agiscono su un corpo rigido sono la risultante e </a:t>
            </a:r>
            <a:r>
              <a:rPr lang="it-IT" sz="2000" dirty="0" smtClean="0"/>
              <a:t>il momento </a:t>
            </a:r>
            <a:r>
              <a:rPr lang="it-IT" sz="2000" dirty="0"/>
              <a:t>risultante delle forze esterne; quest’ultimo </a:t>
            </a:r>
            <a:r>
              <a:rPr lang="it-IT" sz="2000" dirty="0"/>
              <a:t>è</a:t>
            </a:r>
            <a:r>
              <a:rPr lang="it-IT" sz="2000" dirty="0" smtClean="0"/>
              <a:t> </a:t>
            </a:r>
            <a:r>
              <a:rPr lang="it-IT" sz="2000" dirty="0"/>
              <a:t>somma </a:t>
            </a:r>
            <a:r>
              <a:rPr lang="it-IT" sz="2000" dirty="0" smtClean="0"/>
              <a:t>dei momenti </a:t>
            </a:r>
            <a:r>
              <a:rPr lang="it-IT" sz="2000" dirty="0"/>
              <a:t>delle singole forze, rispetto ad un polo </a:t>
            </a:r>
            <a:r>
              <a:rPr lang="it-IT" sz="2000" dirty="0" smtClean="0"/>
              <a:t>opportunamente scelto</a:t>
            </a:r>
            <a:r>
              <a:rPr lang="it-IT" sz="2000" dirty="0"/>
              <a:t>, che </a:t>
            </a:r>
            <a:r>
              <a:rPr lang="it-IT" sz="2000" dirty="0" smtClean="0"/>
              <a:t>può </a:t>
            </a:r>
            <a:r>
              <a:rPr lang="it-IT" sz="2000" dirty="0"/>
              <a:t>coincidere col centro di massa</a:t>
            </a:r>
            <a:r>
              <a:rPr lang="it-IT" sz="2000" dirty="0" smtClean="0"/>
              <a:t>.</a:t>
            </a:r>
          </a:p>
          <a:p>
            <a:endParaRPr lang="it-IT" sz="2000" dirty="0"/>
          </a:p>
          <a:p>
            <a:r>
              <a:rPr lang="it-IT" sz="2000" dirty="0" smtClean="0"/>
              <a:t>Le equazioni cardinali della dinamica dei corpi rigidi si scrivono:</a:t>
            </a:r>
            <a:endParaRPr lang="it-IT"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377878729"/>
              </p:ext>
            </p:extLst>
          </p:nvPr>
        </p:nvGraphicFramePr>
        <p:xfrm>
          <a:off x="2925204" y="3212976"/>
          <a:ext cx="3230972" cy="1565002"/>
        </p:xfrm>
        <a:graphic>
          <a:graphicData uri="http://schemas.openxmlformats.org/presentationml/2006/ole">
            <mc:AlternateContent xmlns:mc="http://schemas.openxmlformats.org/markup-compatibility/2006">
              <mc:Choice xmlns:v="urn:schemas-microsoft-com:vml" Requires="v">
                <p:oleObj spid="_x0000_s31761" name="Equation" r:id="rId3" imgW="812800" imgH="393700" progId="Equation.3">
                  <p:embed/>
                </p:oleObj>
              </mc:Choice>
              <mc:Fallback>
                <p:oleObj name="Equation" r:id="rId3" imgW="812800" imgH="393700" progId="Equation.3">
                  <p:embed/>
                  <p:pic>
                    <p:nvPicPr>
                      <p:cNvPr id="0" name=""/>
                      <p:cNvPicPr/>
                      <p:nvPr/>
                    </p:nvPicPr>
                    <p:blipFill>
                      <a:blip r:embed="rId4"/>
                      <a:stretch>
                        <a:fillRect/>
                      </a:stretch>
                    </p:blipFill>
                    <p:spPr>
                      <a:xfrm>
                        <a:off x="2925204" y="3212976"/>
                        <a:ext cx="3230972" cy="156500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87556120"/>
              </p:ext>
            </p:extLst>
          </p:nvPr>
        </p:nvGraphicFramePr>
        <p:xfrm>
          <a:off x="2896022" y="5132388"/>
          <a:ext cx="3332162" cy="1614487"/>
        </p:xfrm>
        <a:graphic>
          <a:graphicData uri="http://schemas.openxmlformats.org/presentationml/2006/ole">
            <mc:AlternateContent xmlns:mc="http://schemas.openxmlformats.org/markup-compatibility/2006">
              <mc:Choice xmlns:v="urn:schemas-microsoft-com:vml" Requires="v">
                <p:oleObj spid="_x0000_s31762" name="Equation" r:id="rId5" imgW="838200" imgH="406400" progId="Equation.3">
                  <p:embed/>
                </p:oleObj>
              </mc:Choice>
              <mc:Fallback>
                <p:oleObj name="Equation" r:id="rId5" imgW="838200" imgH="406400" progId="Equation.3">
                  <p:embed/>
                  <p:pic>
                    <p:nvPicPr>
                      <p:cNvPr id="0" name=""/>
                      <p:cNvPicPr/>
                      <p:nvPr/>
                    </p:nvPicPr>
                    <p:blipFill>
                      <a:blip r:embed="rId6"/>
                      <a:stretch>
                        <a:fillRect/>
                      </a:stretch>
                    </p:blipFill>
                    <p:spPr>
                      <a:xfrm>
                        <a:off x="2896022" y="5132388"/>
                        <a:ext cx="3332162" cy="1614487"/>
                      </a:xfrm>
                      <a:prstGeom prst="rect">
                        <a:avLst/>
                      </a:prstGeom>
                    </p:spPr>
                  </p:pic>
                </p:oleObj>
              </mc:Fallback>
            </mc:AlternateContent>
          </a:graphicData>
        </a:graphic>
      </p:graphicFrame>
      <p:sp>
        <p:nvSpPr>
          <p:cNvPr id="8" name="TextBox 7"/>
          <p:cNvSpPr txBox="1"/>
          <p:nvPr/>
        </p:nvSpPr>
        <p:spPr>
          <a:xfrm>
            <a:off x="179512" y="3779748"/>
            <a:ext cx="2952328" cy="461665"/>
          </a:xfrm>
          <a:prstGeom prst="rect">
            <a:avLst/>
          </a:prstGeom>
          <a:noFill/>
        </p:spPr>
        <p:txBody>
          <a:bodyPr wrap="square" rtlCol="0">
            <a:spAutoFit/>
          </a:bodyPr>
          <a:lstStyle/>
          <a:p>
            <a:r>
              <a:rPr lang="it-IT" sz="2400" dirty="0" smtClean="0">
                <a:solidFill>
                  <a:srgbClr val="FF0000"/>
                </a:solidFill>
              </a:rPr>
              <a:t>Moto di traslazione:</a:t>
            </a:r>
            <a:endParaRPr lang="it-IT" sz="2400" dirty="0">
              <a:solidFill>
                <a:srgbClr val="FF0000"/>
              </a:solidFill>
            </a:endParaRPr>
          </a:p>
        </p:txBody>
      </p:sp>
      <p:sp>
        <p:nvSpPr>
          <p:cNvPr id="9" name="TextBox 8"/>
          <p:cNvSpPr txBox="1"/>
          <p:nvPr/>
        </p:nvSpPr>
        <p:spPr>
          <a:xfrm>
            <a:off x="179512" y="5661248"/>
            <a:ext cx="2664296" cy="461665"/>
          </a:xfrm>
          <a:prstGeom prst="rect">
            <a:avLst/>
          </a:prstGeom>
          <a:noFill/>
        </p:spPr>
        <p:txBody>
          <a:bodyPr wrap="square" rtlCol="0">
            <a:spAutoFit/>
          </a:bodyPr>
          <a:lstStyle/>
          <a:p>
            <a:r>
              <a:rPr lang="it-IT" sz="2400" dirty="0" smtClean="0">
                <a:solidFill>
                  <a:srgbClr val="FF0000"/>
                </a:solidFill>
              </a:rPr>
              <a:t>Moto di rotazione:</a:t>
            </a:r>
            <a:endParaRPr lang="it-IT" sz="2400" dirty="0">
              <a:solidFill>
                <a:srgbClr val="FF0000"/>
              </a:solidFill>
            </a:endParaRPr>
          </a:p>
        </p:txBody>
      </p:sp>
    </p:spTree>
    <p:extLst>
      <p:ext uri="{BB962C8B-B14F-4D97-AF65-F5344CB8AC3E}">
        <p14:creationId xmlns:p14="http://schemas.microsoft.com/office/powerpoint/2010/main" val="2336984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puro rotolamento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41</a:t>
            </a:fld>
            <a:endParaRPr lang="it-IT"/>
          </a:p>
        </p:txBody>
      </p:sp>
      <p:pic>
        <p:nvPicPr>
          <p:cNvPr id="5" name="Picture 4"/>
          <p:cNvPicPr>
            <a:picLocks noChangeAspect="1"/>
          </p:cNvPicPr>
          <p:nvPr/>
        </p:nvPicPr>
        <p:blipFill>
          <a:blip r:embed="rId2"/>
          <a:stretch>
            <a:fillRect/>
          </a:stretch>
        </p:blipFill>
        <p:spPr>
          <a:xfrm>
            <a:off x="0" y="2117700"/>
            <a:ext cx="2114293" cy="2031380"/>
          </a:xfrm>
          <a:prstGeom prst="rect">
            <a:avLst/>
          </a:prstGeom>
          <a:ln>
            <a:solidFill>
              <a:schemeClr val="tx1"/>
            </a:solidFill>
          </a:ln>
        </p:spPr>
      </p:pic>
      <p:sp>
        <p:nvSpPr>
          <p:cNvPr id="6" name="Rectangle 5"/>
          <p:cNvSpPr/>
          <p:nvPr/>
        </p:nvSpPr>
        <p:spPr>
          <a:xfrm>
            <a:off x="2267744" y="1556792"/>
            <a:ext cx="6750496" cy="1200329"/>
          </a:xfrm>
          <a:prstGeom prst="rect">
            <a:avLst/>
          </a:prstGeom>
        </p:spPr>
        <p:txBody>
          <a:bodyPr wrap="square">
            <a:spAutoFit/>
          </a:bodyPr>
          <a:lstStyle/>
          <a:p>
            <a:pPr algn="just"/>
            <a:r>
              <a:rPr lang="it-IT" dirty="0"/>
              <a:t>Un corpo di forma cilindrica o sferica si muove </a:t>
            </a:r>
            <a:r>
              <a:rPr lang="it-IT" dirty="0" smtClean="0"/>
              <a:t>sopra </a:t>
            </a:r>
            <a:r>
              <a:rPr lang="it-IT" dirty="0"/>
              <a:t>un </a:t>
            </a:r>
            <a:r>
              <a:rPr lang="it-IT" dirty="0" smtClean="0"/>
              <a:t>piano.</a:t>
            </a:r>
            <a:endParaRPr lang="it-IT" dirty="0"/>
          </a:p>
          <a:p>
            <a:pPr algn="just"/>
            <a:r>
              <a:rPr lang="it-IT" dirty="0"/>
              <a:t>Se il corpo rotola sul piano, le velocità dei punti del corpo non sono tutte uguali. </a:t>
            </a:r>
            <a:r>
              <a:rPr lang="it-IT" dirty="0">
                <a:solidFill>
                  <a:srgbClr val="FF0000"/>
                </a:solidFill>
              </a:rPr>
              <a:t>Se il punto di contatto ha velocità nulla rispetto al piano si ha un moto di puro </a:t>
            </a:r>
            <a:r>
              <a:rPr lang="it-IT" dirty="0" smtClean="0">
                <a:solidFill>
                  <a:srgbClr val="FF0000"/>
                </a:solidFill>
              </a:rPr>
              <a:t>rotolamento.</a:t>
            </a:r>
            <a:endParaRPr lang="it-IT" dirty="0">
              <a:solidFill>
                <a:srgbClr val="FF0000"/>
              </a:solidFill>
            </a:endParaRPr>
          </a:p>
        </p:txBody>
      </p:sp>
      <p:sp>
        <p:nvSpPr>
          <p:cNvPr id="7" name="Rectangle 6"/>
          <p:cNvSpPr/>
          <p:nvPr/>
        </p:nvSpPr>
        <p:spPr>
          <a:xfrm>
            <a:off x="2195736" y="2858160"/>
            <a:ext cx="6858000" cy="1938992"/>
          </a:xfrm>
          <a:prstGeom prst="rect">
            <a:avLst/>
          </a:prstGeom>
        </p:spPr>
        <p:txBody>
          <a:bodyPr wrap="square">
            <a:spAutoFit/>
          </a:bodyPr>
          <a:lstStyle/>
          <a:p>
            <a:pPr marL="285750" indent="-285750">
              <a:buFont typeface="Arial"/>
              <a:buChar char="•"/>
            </a:pPr>
            <a:r>
              <a:rPr lang="it-IT" sz="2000" dirty="0"/>
              <a:t>In ogni intervallo di tempo </a:t>
            </a:r>
            <a:r>
              <a:rPr lang="it-IT" sz="2000" dirty="0" err="1"/>
              <a:t>d</a:t>
            </a:r>
            <a:r>
              <a:rPr lang="it-IT" sz="2000" i="1" dirty="0" err="1"/>
              <a:t>t</a:t>
            </a:r>
            <a:r>
              <a:rPr lang="it-IT" sz="2000" dirty="0"/>
              <a:t> è come se il corpo ruotasse intorno ad un asse fisso passante per il punto di contatto C, con velocità angolare </a:t>
            </a:r>
            <a:r>
              <a:rPr lang="it-IT" sz="2000" dirty="0" err="1"/>
              <a:t>ω</a:t>
            </a:r>
            <a:r>
              <a:rPr lang="it-IT" sz="2000" dirty="0" smtClean="0"/>
              <a:t>.</a:t>
            </a:r>
          </a:p>
          <a:p>
            <a:pPr marL="285750" indent="-285750">
              <a:buFont typeface="Arial"/>
              <a:buChar char="•"/>
            </a:pPr>
            <a:endParaRPr lang="it-IT" sz="2000" dirty="0"/>
          </a:p>
          <a:p>
            <a:pPr marL="285750" indent="-285750">
              <a:buFont typeface="Arial"/>
              <a:buChar char="•"/>
            </a:pPr>
            <a:r>
              <a:rPr lang="it-IT" sz="2000" dirty="0"/>
              <a:t>L’asse di rotazione non è un asse materiale, </a:t>
            </a:r>
            <a:r>
              <a:rPr lang="it-IT" sz="2000" dirty="0" err="1" smtClean="0"/>
              <a:t>bensi’</a:t>
            </a:r>
            <a:r>
              <a:rPr lang="it-IT" sz="2000" dirty="0" smtClean="0"/>
              <a:t> </a:t>
            </a:r>
            <a:r>
              <a:rPr lang="it-IT" sz="2000" dirty="0"/>
              <a:t>un asse geometrico che si sposta insieme al corpo. </a:t>
            </a:r>
            <a:endParaRPr lang="it-IT" sz="2000" dirty="0"/>
          </a:p>
        </p:txBody>
      </p:sp>
      <p:sp>
        <p:nvSpPr>
          <p:cNvPr id="8" name="Rectangle 7"/>
          <p:cNvSpPr/>
          <p:nvPr/>
        </p:nvSpPr>
        <p:spPr>
          <a:xfrm>
            <a:off x="35496" y="4894128"/>
            <a:ext cx="9108504" cy="1631216"/>
          </a:xfrm>
          <a:prstGeom prst="rect">
            <a:avLst/>
          </a:prstGeom>
        </p:spPr>
        <p:txBody>
          <a:bodyPr wrap="square">
            <a:spAutoFit/>
          </a:bodyPr>
          <a:lstStyle/>
          <a:p>
            <a:r>
              <a:rPr lang="it-IT" sz="2000" dirty="0"/>
              <a:t>In un intervallo di tempo </a:t>
            </a:r>
            <a:r>
              <a:rPr lang="it-IT" sz="2000" dirty="0" err="1"/>
              <a:t>d</a:t>
            </a:r>
            <a:r>
              <a:rPr lang="it-IT" sz="2000" i="1" dirty="0" err="1"/>
              <a:t>t</a:t>
            </a:r>
            <a:r>
              <a:rPr lang="it-IT" sz="2000" dirty="0"/>
              <a:t> successivo il contatto avviene in un C’ infinitamente vicino a C e si ripete la rotazione intorno un nuovo asse</a:t>
            </a:r>
            <a:r>
              <a:rPr lang="it-IT" sz="2000" dirty="0" smtClean="0"/>
              <a:t>.</a:t>
            </a:r>
          </a:p>
          <a:p>
            <a:endParaRPr lang="it-IT" sz="2000" dirty="0"/>
          </a:p>
          <a:p>
            <a:r>
              <a:rPr lang="it-IT" sz="2000" dirty="0"/>
              <a:t>Ma che forza agisce per mantenere fermo il punto C nell’intervallo </a:t>
            </a:r>
            <a:r>
              <a:rPr lang="it-IT" sz="2000" dirty="0" err="1"/>
              <a:t>dt</a:t>
            </a:r>
            <a:r>
              <a:rPr lang="it-IT" sz="2000" dirty="0"/>
              <a:t>?</a:t>
            </a:r>
          </a:p>
          <a:p>
            <a:r>
              <a:rPr lang="it-IT" sz="2000" dirty="0">
                <a:solidFill>
                  <a:srgbClr val="FF0000"/>
                </a:solidFill>
              </a:rPr>
              <a:t>Una forza di attrito statico esercitata tra il piano e il </a:t>
            </a:r>
            <a:r>
              <a:rPr lang="it-IT" sz="2000" dirty="0" smtClean="0">
                <a:solidFill>
                  <a:srgbClr val="FF0000"/>
                </a:solidFill>
              </a:rPr>
              <a:t>corpo.</a:t>
            </a:r>
            <a:endParaRPr lang="it-IT" sz="2000" dirty="0">
              <a:solidFill>
                <a:srgbClr val="FF0000"/>
              </a:solidFill>
            </a:endParaRPr>
          </a:p>
        </p:txBody>
      </p:sp>
    </p:spTree>
    <p:extLst>
      <p:ext uri="{BB962C8B-B14F-4D97-AF65-F5344CB8AC3E}">
        <p14:creationId xmlns:p14="http://schemas.microsoft.com/office/powerpoint/2010/main" val="4206328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puro rotolamento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42</a:t>
            </a:fld>
            <a:endParaRPr lang="it-IT"/>
          </a:p>
        </p:txBody>
      </p:sp>
      <p:pic>
        <p:nvPicPr>
          <p:cNvPr id="5" name="Picture 4"/>
          <p:cNvPicPr>
            <a:picLocks noChangeAspect="1"/>
          </p:cNvPicPr>
          <p:nvPr/>
        </p:nvPicPr>
        <p:blipFill>
          <a:blip r:embed="rId2"/>
          <a:stretch>
            <a:fillRect/>
          </a:stretch>
        </p:blipFill>
        <p:spPr>
          <a:xfrm>
            <a:off x="0" y="1556792"/>
            <a:ext cx="2114293" cy="2031380"/>
          </a:xfrm>
          <a:prstGeom prst="rect">
            <a:avLst/>
          </a:prstGeom>
          <a:ln>
            <a:solidFill>
              <a:schemeClr val="tx1"/>
            </a:solidFill>
          </a:ln>
        </p:spPr>
      </p:pic>
      <p:sp>
        <p:nvSpPr>
          <p:cNvPr id="6" name="Rectangle 5"/>
          <p:cNvSpPr/>
          <p:nvPr/>
        </p:nvSpPr>
        <p:spPr>
          <a:xfrm>
            <a:off x="2123728" y="1484784"/>
            <a:ext cx="7020272" cy="1323439"/>
          </a:xfrm>
          <a:prstGeom prst="rect">
            <a:avLst/>
          </a:prstGeom>
        </p:spPr>
        <p:txBody>
          <a:bodyPr wrap="square">
            <a:spAutoFit/>
          </a:bodyPr>
          <a:lstStyle/>
          <a:p>
            <a:pPr algn="just"/>
            <a:r>
              <a:rPr lang="it-IT" sz="2000" dirty="0"/>
              <a:t>Se il corpo ruota attorno ad un asse passante per il punto di contatto C, la </a:t>
            </a:r>
            <a:r>
              <a:rPr lang="it-IT" sz="2000" dirty="0" smtClean="0"/>
              <a:t>velocità </a:t>
            </a:r>
            <a:r>
              <a:rPr lang="it-IT" sz="2000" dirty="0"/>
              <a:t>di ogni punto del corpo è ortogonale alla congiungente del punto </a:t>
            </a:r>
            <a:r>
              <a:rPr lang="it-IT" sz="2000" dirty="0" smtClean="0"/>
              <a:t>con C </a:t>
            </a:r>
            <a:r>
              <a:rPr lang="it-IT" sz="2000" dirty="0"/>
              <a:t>ed è in modulo proporzionale alla distanza da C</a:t>
            </a:r>
            <a:r>
              <a:rPr lang="it-IT" sz="2000" dirty="0" smtClean="0"/>
              <a:t>: </a:t>
            </a:r>
            <a:r>
              <a:rPr lang="it-IT" sz="2000" i="1" dirty="0" smtClean="0">
                <a:solidFill>
                  <a:srgbClr val="FF0000"/>
                </a:solidFill>
              </a:rPr>
              <a:t>v</a:t>
            </a:r>
            <a:r>
              <a:rPr lang="it-IT" sz="2000" dirty="0" smtClean="0">
                <a:solidFill>
                  <a:srgbClr val="FF0000"/>
                </a:solidFill>
              </a:rPr>
              <a:t> = </a:t>
            </a:r>
            <a:r>
              <a:rPr lang="it-IT" sz="2000" i="1" dirty="0" err="1" smtClean="0">
                <a:solidFill>
                  <a:srgbClr val="FF0000"/>
                </a:solidFill>
                <a:latin typeface="Symbol" charset="2"/>
                <a:cs typeface="Symbol" charset="2"/>
              </a:rPr>
              <a:t>w</a:t>
            </a:r>
            <a:r>
              <a:rPr lang="it-IT" sz="2000" dirty="0" err="1" smtClean="0">
                <a:solidFill>
                  <a:srgbClr val="FF0000"/>
                </a:solidFill>
              </a:rPr>
              <a:t>|PC</a:t>
            </a:r>
            <a:r>
              <a:rPr lang="it-IT" sz="2000" dirty="0" smtClean="0">
                <a:solidFill>
                  <a:srgbClr val="FF0000"/>
                </a:solidFill>
              </a:rPr>
              <a:t>|</a:t>
            </a:r>
            <a:endParaRPr lang="it-IT" sz="2000" dirty="0">
              <a:solidFill>
                <a:srgbClr val="FF0000"/>
              </a:solidFill>
            </a:endParaRPr>
          </a:p>
        </p:txBody>
      </p:sp>
      <p:sp>
        <p:nvSpPr>
          <p:cNvPr id="7" name="Rectangle 6"/>
          <p:cNvSpPr/>
          <p:nvPr/>
        </p:nvSpPr>
        <p:spPr>
          <a:xfrm>
            <a:off x="2123728" y="2780928"/>
            <a:ext cx="5248277" cy="400110"/>
          </a:xfrm>
          <a:prstGeom prst="rect">
            <a:avLst/>
          </a:prstGeom>
        </p:spPr>
        <p:txBody>
          <a:bodyPr wrap="none">
            <a:spAutoFit/>
          </a:bodyPr>
          <a:lstStyle/>
          <a:p>
            <a:r>
              <a:rPr lang="it-IT" sz="2000" dirty="0" smtClean="0"/>
              <a:t>Dalla formula del teorema delle velocità relative</a:t>
            </a:r>
            <a:r>
              <a:rPr lang="it-IT" sz="2000" dirty="0"/>
              <a:t>:</a:t>
            </a:r>
            <a:endParaRPr lang="it-IT" sz="2000" dirty="0"/>
          </a:p>
        </p:txBody>
      </p:sp>
      <p:pic>
        <p:nvPicPr>
          <p:cNvPr id="9" name="Picture 8"/>
          <p:cNvPicPr>
            <a:picLocks noChangeAspect="1"/>
          </p:cNvPicPr>
          <p:nvPr/>
        </p:nvPicPr>
        <p:blipFill>
          <a:blip r:embed="rId3"/>
          <a:stretch>
            <a:fillRect/>
          </a:stretch>
        </p:blipFill>
        <p:spPr>
          <a:xfrm>
            <a:off x="3275856" y="3429000"/>
            <a:ext cx="3578577" cy="576064"/>
          </a:xfrm>
          <a:prstGeom prst="rect">
            <a:avLst/>
          </a:prstGeom>
        </p:spPr>
      </p:pic>
      <p:sp>
        <p:nvSpPr>
          <p:cNvPr id="10" name="Rectangle 9"/>
          <p:cNvSpPr/>
          <p:nvPr/>
        </p:nvSpPr>
        <p:spPr>
          <a:xfrm>
            <a:off x="0" y="4149080"/>
            <a:ext cx="9144000" cy="400110"/>
          </a:xfrm>
          <a:prstGeom prst="rect">
            <a:avLst/>
          </a:prstGeom>
        </p:spPr>
        <p:txBody>
          <a:bodyPr wrap="square">
            <a:spAutoFit/>
          </a:bodyPr>
          <a:lstStyle/>
          <a:p>
            <a:r>
              <a:rPr lang="it-IT" sz="2000" dirty="0"/>
              <a:t>La velocità di C distante </a:t>
            </a:r>
            <a:r>
              <a:rPr lang="it-IT" sz="2000" dirty="0" err="1"/>
              <a:t>r</a:t>
            </a:r>
            <a:r>
              <a:rPr lang="it-IT" sz="2000" dirty="0"/>
              <a:t> dal centro di massa può essere espressa come:</a:t>
            </a:r>
            <a:endParaRPr lang="it-IT" sz="2000" dirty="0"/>
          </a:p>
        </p:txBody>
      </p:sp>
      <p:pic>
        <p:nvPicPr>
          <p:cNvPr id="11" name="Picture 10"/>
          <p:cNvPicPr>
            <a:picLocks noChangeAspect="1"/>
          </p:cNvPicPr>
          <p:nvPr/>
        </p:nvPicPr>
        <p:blipFill>
          <a:blip r:embed="rId4"/>
          <a:stretch>
            <a:fillRect/>
          </a:stretch>
        </p:blipFill>
        <p:spPr>
          <a:xfrm>
            <a:off x="2267744" y="4798893"/>
            <a:ext cx="3796184" cy="604702"/>
          </a:xfrm>
          <a:prstGeom prst="rect">
            <a:avLst/>
          </a:prstGeom>
        </p:spPr>
      </p:pic>
      <p:sp>
        <p:nvSpPr>
          <p:cNvPr id="12" name="Rectangle 11"/>
          <p:cNvSpPr/>
          <p:nvPr/>
        </p:nvSpPr>
        <p:spPr>
          <a:xfrm>
            <a:off x="3203848" y="5158933"/>
            <a:ext cx="360040" cy="288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12"/>
          <p:cNvSpPr/>
          <p:nvPr/>
        </p:nvSpPr>
        <p:spPr>
          <a:xfrm>
            <a:off x="5148064" y="5230941"/>
            <a:ext cx="360040" cy="288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TextBox 13"/>
          <p:cNvSpPr txBox="1"/>
          <p:nvPr/>
        </p:nvSpPr>
        <p:spPr>
          <a:xfrm>
            <a:off x="323528" y="5302949"/>
            <a:ext cx="2952328" cy="369332"/>
          </a:xfrm>
          <a:prstGeom prst="rect">
            <a:avLst/>
          </a:prstGeom>
          <a:noFill/>
        </p:spPr>
        <p:txBody>
          <a:bodyPr wrap="square" rtlCol="0">
            <a:spAutoFit/>
          </a:bodyPr>
          <a:lstStyle/>
          <a:p>
            <a:r>
              <a:rPr lang="it-IT" dirty="0" smtClean="0"/>
              <a:t>Velocità del centro di massa</a:t>
            </a:r>
            <a:endParaRPr lang="it-IT" dirty="0"/>
          </a:p>
        </p:txBody>
      </p:sp>
      <p:sp>
        <p:nvSpPr>
          <p:cNvPr id="15" name="TextBox 14"/>
          <p:cNvSpPr txBox="1"/>
          <p:nvPr/>
        </p:nvSpPr>
        <p:spPr>
          <a:xfrm>
            <a:off x="6516216" y="5158933"/>
            <a:ext cx="2520280" cy="646331"/>
          </a:xfrm>
          <a:prstGeom prst="rect">
            <a:avLst/>
          </a:prstGeom>
          <a:noFill/>
        </p:spPr>
        <p:txBody>
          <a:bodyPr wrap="square" rtlCol="0">
            <a:spAutoFit/>
          </a:bodyPr>
          <a:lstStyle/>
          <a:p>
            <a:r>
              <a:rPr lang="it-IT" dirty="0" smtClean="0"/>
              <a:t>Velocità di C rispetto al centro di massa</a:t>
            </a:r>
            <a:endParaRPr lang="it-IT" dirty="0"/>
          </a:p>
        </p:txBody>
      </p:sp>
      <p:cxnSp>
        <p:nvCxnSpPr>
          <p:cNvPr id="17" name="Straight Arrow Connector 16"/>
          <p:cNvCxnSpPr/>
          <p:nvPr/>
        </p:nvCxnSpPr>
        <p:spPr>
          <a:xfrm flipV="1">
            <a:off x="2987824" y="5158933"/>
            <a:ext cx="576064" cy="3600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5796136" y="5230941"/>
            <a:ext cx="792088" cy="2160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342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43</a:t>
            </a:fld>
            <a:endParaRPr lang="it-IT"/>
          </a:p>
        </p:txBody>
      </p:sp>
      <p:sp>
        <p:nvSpPr>
          <p:cNvPr id="5" name="Title 1"/>
          <p:cNvSpPr txBox="1">
            <a:spLocks/>
          </p:cNvSpPr>
          <p:nvPr/>
        </p:nvSpPr>
        <p:spPr>
          <a:xfrm>
            <a:off x="765048" y="188640"/>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it-IT" dirty="0" smtClean="0"/>
              <a:t>Moto di puro rotolamento</a:t>
            </a:r>
            <a:endParaRPr lang="it-IT" dirty="0"/>
          </a:p>
        </p:txBody>
      </p:sp>
      <p:pic>
        <p:nvPicPr>
          <p:cNvPr id="6" name="Picture 5"/>
          <p:cNvPicPr>
            <a:picLocks noChangeAspect="1"/>
          </p:cNvPicPr>
          <p:nvPr/>
        </p:nvPicPr>
        <p:blipFill>
          <a:blip r:embed="rId2"/>
          <a:stretch>
            <a:fillRect/>
          </a:stretch>
        </p:blipFill>
        <p:spPr>
          <a:xfrm>
            <a:off x="81443" y="1556792"/>
            <a:ext cx="2114293" cy="2031380"/>
          </a:xfrm>
          <a:prstGeom prst="rect">
            <a:avLst/>
          </a:prstGeom>
          <a:ln>
            <a:solidFill>
              <a:schemeClr val="tx1"/>
            </a:solidFill>
          </a:ln>
        </p:spPr>
      </p:pic>
      <p:sp>
        <p:nvSpPr>
          <p:cNvPr id="7" name="Rectangle 6"/>
          <p:cNvSpPr/>
          <p:nvPr/>
        </p:nvSpPr>
        <p:spPr>
          <a:xfrm>
            <a:off x="2699792" y="1628800"/>
            <a:ext cx="6192688" cy="1815882"/>
          </a:xfrm>
          <a:prstGeom prst="rect">
            <a:avLst/>
          </a:prstGeom>
          <a:ln>
            <a:solidFill>
              <a:srgbClr val="000000"/>
            </a:solidFill>
          </a:ln>
        </p:spPr>
        <p:txBody>
          <a:bodyPr wrap="square">
            <a:spAutoFit/>
          </a:bodyPr>
          <a:lstStyle/>
          <a:p>
            <a:r>
              <a:rPr lang="it-IT" sz="2800" dirty="0"/>
              <a:t>La condizione di puro rotolamento è</a:t>
            </a:r>
            <a:r>
              <a:rPr lang="it-IT" sz="2800" dirty="0" smtClean="0"/>
              <a:t>:            </a:t>
            </a:r>
            <a:r>
              <a:rPr lang="it-IT" sz="2800" b="1" dirty="0" err="1" smtClean="0">
                <a:solidFill>
                  <a:srgbClr val="FF0000"/>
                </a:solidFill>
              </a:rPr>
              <a:t>v</a:t>
            </a:r>
            <a:r>
              <a:rPr lang="it-IT" sz="2800" baseline="-25000" dirty="0" err="1" smtClean="0">
                <a:solidFill>
                  <a:srgbClr val="FF0000"/>
                </a:solidFill>
              </a:rPr>
              <a:t>c</a:t>
            </a:r>
            <a:r>
              <a:rPr lang="it-IT" sz="2800" dirty="0" smtClean="0">
                <a:solidFill>
                  <a:srgbClr val="FF0000"/>
                </a:solidFill>
              </a:rPr>
              <a:t> = 0,   </a:t>
            </a:r>
            <a:r>
              <a:rPr lang="it-IT" sz="2800" b="1" dirty="0" err="1" smtClean="0">
                <a:solidFill>
                  <a:srgbClr val="FF0000"/>
                </a:solidFill>
              </a:rPr>
              <a:t>v</a:t>
            </a:r>
            <a:r>
              <a:rPr lang="it-IT" sz="2800" baseline="-25000" dirty="0" err="1" smtClean="0">
                <a:solidFill>
                  <a:srgbClr val="FF0000"/>
                </a:solidFill>
              </a:rPr>
              <a:t>CM</a:t>
            </a:r>
            <a:r>
              <a:rPr lang="it-IT" sz="2800" dirty="0" smtClean="0">
                <a:solidFill>
                  <a:srgbClr val="FF0000"/>
                </a:solidFill>
              </a:rPr>
              <a:t> = - </a:t>
            </a:r>
            <a:r>
              <a:rPr lang="it-IT" sz="2800" b="1" dirty="0" err="1" smtClean="0">
                <a:solidFill>
                  <a:srgbClr val="FF0000"/>
                </a:solidFill>
                <a:latin typeface="Symbol" charset="2"/>
                <a:cs typeface="Symbol" charset="2"/>
              </a:rPr>
              <a:t>w</a:t>
            </a:r>
            <a:r>
              <a:rPr lang="it-IT" sz="2800" dirty="0" err="1" smtClean="0">
                <a:solidFill>
                  <a:srgbClr val="FF0000"/>
                </a:solidFill>
              </a:rPr>
              <a:t>x</a:t>
            </a:r>
            <a:r>
              <a:rPr lang="it-IT" sz="2800" b="1" i="1" dirty="0" err="1" smtClean="0">
                <a:solidFill>
                  <a:srgbClr val="FF0000"/>
                </a:solidFill>
              </a:rPr>
              <a:t>r</a:t>
            </a:r>
            <a:r>
              <a:rPr lang="it-IT" sz="2800" dirty="0" smtClean="0">
                <a:solidFill>
                  <a:srgbClr val="FF0000"/>
                </a:solidFill>
              </a:rPr>
              <a:t> </a:t>
            </a:r>
          </a:p>
          <a:p>
            <a:endParaRPr lang="it-IT" sz="2800" dirty="0" smtClean="0">
              <a:solidFill>
                <a:srgbClr val="FF0000"/>
              </a:solidFill>
            </a:endParaRPr>
          </a:p>
          <a:p>
            <a:r>
              <a:rPr lang="it-IT" sz="2800" dirty="0" smtClean="0"/>
              <a:t>In modulo:</a:t>
            </a:r>
            <a:r>
              <a:rPr lang="it-IT" sz="2800" dirty="0" smtClean="0">
                <a:solidFill>
                  <a:srgbClr val="FF0000"/>
                </a:solidFill>
              </a:rPr>
              <a:t> </a:t>
            </a:r>
            <a:r>
              <a:rPr lang="it-IT" sz="2800" i="1" dirty="0" err="1" smtClean="0">
                <a:solidFill>
                  <a:srgbClr val="FF0000"/>
                </a:solidFill>
              </a:rPr>
              <a:t>v</a:t>
            </a:r>
            <a:r>
              <a:rPr lang="it-IT" sz="2800" baseline="-25000" dirty="0" err="1" smtClean="0">
                <a:solidFill>
                  <a:srgbClr val="FF0000"/>
                </a:solidFill>
              </a:rPr>
              <a:t>CM</a:t>
            </a:r>
            <a:r>
              <a:rPr lang="it-IT" sz="2800" dirty="0" smtClean="0">
                <a:solidFill>
                  <a:srgbClr val="FF0000"/>
                </a:solidFill>
              </a:rPr>
              <a:t> = </a:t>
            </a:r>
            <a:r>
              <a:rPr lang="it-IT" sz="2800" dirty="0" err="1" smtClean="0">
                <a:solidFill>
                  <a:srgbClr val="FF0000"/>
                </a:solidFill>
                <a:latin typeface="Symbol" charset="2"/>
                <a:cs typeface="Symbol" charset="2"/>
              </a:rPr>
              <a:t>w</a:t>
            </a:r>
            <a:r>
              <a:rPr lang="it-IT" sz="2800" dirty="0" err="1" smtClean="0">
                <a:solidFill>
                  <a:srgbClr val="FF0000"/>
                </a:solidFill>
              </a:rPr>
              <a:t>r</a:t>
            </a:r>
            <a:r>
              <a:rPr lang="it-IT" sz="2800" dirty="0" smtClean="0">
                <a:solidFill>
                  <a:srgbClr val="FF0000"/>
                </a:solidFill>
              </a:rPr>
              <a:t>;   </a:t>
            </a:r>
            <a:r>
              <a:rPr lang="it-IT" sz="2800" dirty="0" err="1" smtClean="0">
                <a:solidFill>
                  <a:srgbClr val="FF0000"/>
                </a:solidFill>
              </a:rPr>
              <a:t>a</a:t>
            </a:r>
            <a:r>
              <a:rPr lang="it-IT" sz="2800" baseline="-25000" dirty="0" err="1" smtClean="0">
                <a:solidFill>
                  <a:srgbClr val="FF0000"/>
                </a:solidFill>
              </a:rPr>
              <a:t>CM</a:t>
            </a:r>
            <a:r>
              <a:rPr lang="it-IT" sz="2800" dirty="0" smtClean="0">
                <a:solidFill>
                  <a:srgbClr val="FF0000"/>
                </a:solidFill>
              </a:rPr>
              <a:t> =  </a:t>
            </a:r>
            <a:r>
              <a:rPr lang="it-IT" sz="2800" dirty="0" err="1" smtClean="0">
                <a:solidFill>
                  <a:srgbClr val="FF0000"/>
                </a:solidFill>
                <a:latin typeface="Symbol" charset="2"/>
                <a:cs typeface="Symbol" charset="2"/>
              </a:rPr>
              <a:t>a</a:t>
            </a:r>
            <a:r>
              <a:rPr lang="it-IT" sz="2800" dirty="0" err="1" smtClean="0">
                <a:solidFill>
                  <a:srgbClr val="FF0000"/>
                </a:solidFill>
              </a:rPr>
              <a:t>r</a:t>
            </a:r>
            <a:endParaRPr lang="it-IT" sz="2800" dirty="0">
              <a:solidFill>
                <a:srgbClr val="FF0000"/>
              </a:solidFill>
            </a:endParaRPr>
          </a:p>
        </p:txBody>
      </p:sp>
      <p:pic>
        <p:nvPicPr>
          <p:cNvPr id="8" name="Picture 7"/>
          <p:cNvPicPr>
            <a:picLocks noChangeAspect="1"/>
          </p:cNvPicPr>
          <p:nvPr/>
        </p:nvPicPr>
        <p:blipFill>
          <a:blip r:embed="rId3"/>
          <a:stretch>
            <a:fillRect/>
          </a:stretch>
        </p:blipFill>
        <p:spPr>
          <a:xfrm>
            <a:off x="5724128" y="4293096"/>
            <a:ext cx="3408451" cy="2189917"/>
          </a:xfrm>
          <a:prstGeom prst="rect">
            <a:avLst/>
          </a:prstGeom>
          <a:ln>
            <a:noFill/>
          </a:ln>
        </p:spPr>
      </p:pic>
      <p:sp>
        <p:nvSpPr>
          <p:cNvPr id="9" name="Rectangle 8"/>
          <p:cNvSpPr/>
          <p:nvPr/>
        </p:nvSpPr>
        <p:spPr>
          <a:xfrm>
            <a:off x="107504" y="4005064"/>
            <a:ext cx="5436096" cy="2677656"/>
          </a:xfrm>
          <a:prstGeom prst="rect">
            <a:avLst/>
          </a:prstGeom>
        </p:spPr>
        <p:txBody>
          <a:bodyPr wrap="square">
            <a:spAutoFit/>
          </a:bodyPr>
          <a:lstStyle/>
          <a:p>
            <a:pPr algn="just"/>
            <a:r>
              <a:rPr lang="it-IT" sz="2400" dirty="0"/>
              <a:t>Nel complesso la successione di rotazioni infinitesime attorno ad un punto di contatto istantaneo equivale ad una </a:t>
            </a:r>
            <a:r>
              <a:rPr lang="it-IT" sz="2400" dirty="0">
                <a:solidFill>
                  <a:srgbClr val="FF0000"/>
                </a:solidFill>
              </a:rPr>
              <a:t>roto-traslazione </a:t>
            </a:r>
            <a:r>
              <a:rPr lang="it-IT" sz="2400" dirty="0"/>
              <a:t>in cui il </a:t>
            </a:r>
            <a:r>
              <a:rPr lang="it-IT" sz="2400" dirty="0">
                <a:solidFill>
                  <a:srgbClr val="FF0000"/>
                </a:solidFill>
              </a:rPr>
              <a:t>centro di massa avanza con velocità </a:t>
            </a:r>
            <a:r>
              <a:rPr lang="it-IT" sz="2400" dirty="0" err="1">
                <a:solidFill>
                  <a:srgbClr val="FF0000"/>
                </a:solidFill>
              </a:rPr>
              <a:t>v</a:t>
            </a:r>
            <a:r>
              <a:rPr lang="it-IT" sz="2400" baseline="-25000" dirty="0" err="1">
                <a:solidFill>
                  <a:srgbClr val="FF0000"/>
                </a:solidFill>
              </a:rPr>
              <a:t>CM</a:t>
            </a:r>
            <a:r>
              <a:rPr lang="it-IT" sz="2400" dirty="0"/>
              <a:t> mentre il corpo ruota con </a:t>
            </a:r>
            <a:r>
              <a:rPr lang="it-IT" sz="2400" dirty="0">
                <a:solidFill>
                  <a:srgbClr val="FF0000"/>
                </a:solidFill>
              </a:rPr>
              <a:t>velocità angolare </a:t>
            </a:r>
            <a:r>
              <a:rPr lang="it-IT" sz="2400" dirty="0" err="1">
                <a:solidFill>
                  <a:srgbClr val="FF0000"/>
                </a:solidFill>
              </a:rPr>
              <a:t>ω</a:t>
            </a:r>
            <a:r>
              <a:rPr lang="it-IT" sz="2400" dirty="0">
                <a:solidFill>
                  <a:srgbClr val="FF0000"/>
                </a:solidFill>
              </a:rPr>
              <a:t> rispetto al centro di </a:t>
            </a:r>
            <a:r>
              <a:rPr lang="it-IT" sz="2400" dirty="0" smtClean="0">
                <a:solidFill>
                  <a:srgbClr val="FF0000"/>
                </a:solidFill>
              </a:rPr>
              <a:t>massa.</a:t>
            </a:r>
            <a:endParaRPr lang="it-IT" sz="2400" dirty="0">
              <a:solidFill>
                <a:srgbClr val="FF0000"/>
              </a:solidFill>
            </a:endParaRPr>
          </a:p>
        </p:txBody>
      </p:sp>
    </p:spTree>
    <p:extLst>
      <p:ext uri="{BB962C8B-B14F-4D97-AF65-F5344CB8AC3E}">
        <p14:creationId xmlns:p14="http://schemas.microsoft.com/office/powerpoint/2010/main" val="3704479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puro rotolamento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44</a:t>
            </a:fld>
            <a:endParaRPr lang="it-IT"/>
          </a:p>
        </p:txBody>
      </p:sp>
      <p:pic>
        <p:nvPicPr>
          <p:cNvPr id="5" name="Picture 4"/>
          <p:cNvPicPr>
            <a:picLocks noChangeAspect="1"/>
          </p:cNvPicPr>
          <p:nvPr/>
        </p:nvPicPr>
        <p:blipFill>
          <a:blip r:embed="rId3"/>
          <a:stretch>
            <a:fillRect/>
          </a:stretch>
        </p:blipFill>
        <p:spPr>
          <a:xfrm>
            <a:off x="-1" y="1556792"/>
            <a:ext cx="3053557" cy="1584176"/>
          </a:xfrm>
          <a:prstGeom prst="rect">
            <a:avLst/>
          </a:prstGeom>
        </p:spPr>
      </p:pic>
      <p:sp>
        <p:nvSpPr>
          <p:cNvPr id="6" name="Rectangle 5"/>
          <p:cNvSpPr/>
          <p:nvPr/>
        </p:nvSpPr>
        <p:spPr>
          <a:xfrm>
            <a:off x="3131840" y="1549241"/>
            <a:ext cx="5832648" cy="1015663"/>
          </a:xfrm>
          <a:prstGeom prst="rect">
            <a:avLst/>
          </a:prstGeom>
        </p:spPr>
        <p:txBody>
          <a:bodyPr wrap="square">
            <a:spAutoFit/>
          </a:bodyPr>
          <a:lstStyle/>
          <a:p>
            <a:pPr algn="just"/>
            <a:r>
              <a:rPr lang="it-IT" sz="2000" dirty="0"/>
              <a:t>Determinare la velocità che raggiunge a fine percorso un </a:t>
            </a:r>
            <a:r>
              <a:rPr lang="it-IT" sz="2000" dirty="0" smtClean="0">
                <a:solidFill>
                  <a:srgbClr val="FF0000"/>
                </a:solidFill>
              </a:rPr>
              <a:t>corpo rigido </a:t>
            </a:r>
            <a:r>
              <a:rPr lang="it-IT" sz="2000" dirty="0">
                <a:solidFill>
                  <a:srgbClr val="FF0000"/>
                </a:solidFill>
              </a:rPr>
              <a:t>che rotola senza strisciare </a:t>
            </a:r>
            <a:r>
              <a:rPr lang="it-IT" sz="2000" dirty="0"/>
              <a:t>lungo un piano inclinato</a:t>
            </a:r>
            <a:endParaRPr lang="it-IT" sz="2000" dirty="0"/>
          </a:p>
        </p:txBody>
      </p:sp>
      <p:sp>
        <p:nvSpPr>
          <p:cNvPr id="7" name="Rectangle 6"/>
          <p:cNvSpPr/>
          <p:nvPr/>
        </p:nvSpPr>
        <p:spPr>
          <a:xfrm>
            <a:off x="3168352" y="2636912"/>
            <a:ext cx="5975648" cy="707886"/>
          </a:xfrm>
          <a:prstGeom prst="rect">
            <a:avLst/>
          </a:prstGeom>
        </p:spPr>
        <p:txBody>
          <a:bodyPr wrap="square">
            <a:spAutoFit/>
          </a:bodyPr>
          <a:lstStyle/>
          <a:p>
            <a:r>
              <a:rPr lang="it-IT" sz="2000" dirty="0"/>
              <a:t>Condizioni iniziali: per t=0, il corpo è in </a:t>
            </a:r>
            <a:r>
              <a:rPr lang="it-IT" sz="2000" dirty="0" smtClean="0"/>
              <a:t>quiete all’altezza </a:t>
            </a:r>
            <a:r>
              <a:rPr lang="it-IT" sz="2000" dirty="0"/>
              <a:t>h</a:t>
            </a:r>
            <a:endParaRPr lang="it-IT" sz="2000" dirty="0"/>
          </a:p>
        </p:txBody>
      </p:sp>
      <p:sp>
        <p:nvSpPr>
          <p:cNvPr id="8" name="TextBox 7"/>
          <p:cNvSpPr txBox="1"/>
          <p:nvPr/>
        </p:nvSpPr>
        <p:spPr>
          <a:xfrm>
            <a:off x="0" y="3544430"/>
            <a:ext cx="3851920" cy="461665"/>
          </a:xfrm>
          <a:prstGeom prst="rect">
            <a:avLst/>
          </a:prstGeom>
          <a:noFill/>
        </p:spPr>
        <p:txBody>
          <a:bodyPr wrap="square" rtlCol="0">
            <a:spAutoFit/>
          </a:bodyPr>
          <a:lstStyle/>
          <a:p>
            <a:r>
              <a:rPr lang="it-IT" sz="2400" dirty="0" smtClean="0"/>
              <a:t>Conservazione dell’energia:  </a:t>
            </a:r>
            <a:endParaRPr lang="it-IT"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620484767"/>
              </p:ext>
            </p:extLst>
          </p:nvPr>
        </p:nvGraphicFramePr>
        <p:xfrm>
          <a:off x="3923928" y="3485179"/>
          <a:ext cx="1944216" cy="603377"/>
        </p:xfrm>
        <a:graphic>
          <a:graphicData uri="http://schemas.openxmlformats.org/presentationml/2006/ole">
            <mc:AlternateContent xmlns:mc="http://schemas.openxmlformats.org/markup-compatibility/2006">
              <mc:Choice xmlns:v="urn:schemas-microsoft-com:vml" Requires="v">
                <p:oleObj spid="_x0000_s32785" name="Equation" r:id="rId4" imgW="736600" imgH="228600" progId="Equation.3">
                  <p:embed/>
                </p:oleObj>
              </mc:Choice>
              <mc:Fallback>
                <p:oleObj name="Equation" r:id="rId4" imgW="736600" imgH="228600" progId="Equation.3">
                  <p:embed/>
                  <p:pic>
                    <p:nvPicPr>
                      <p:cNvPr id="0" name=""/>
                      <p:cNvPicPr/>
                      <p:nvPr/>
                    </p:nvPicPr>
                    <p:blipFill>
                      <a:blip r:embed="rId5"/>
                      <a:stretch>
                        <a:fillRect/>
                      </a:stretch>
                    </p:blipFill>
                    <p:spPr>
                      <a:xfrm>
                        <a:off x="3923928" y="3485179"/>
                        <a:ext cx="1944216" cy="603377"/>
                      </a:xfrm>
                      <a:prstGeom prst="rect">
                        <a:avLst/>
                      </a:prstGeom>
                    </p:spPr>
                  </p:pic>
                </p:oleObj>
              </mc:Fallback>
            </mc:AlternateContent>
          </a:graphicData>
        </a:graphic>
      </p:graphicFrame>
      <p:sp>
        <p:nvSpPr>
          <p:cNvPr id="10" name="TextBox 9"/>
          <p:cNvSpPr txBox="1"/>
          <p:nvPr/>
        </p:nvSpPr>
        <p:spPr>
          <a:xfrm>
            <a:off x="0" y="4232572"/>
            <a:ext cx="5868144" cy="461665"/>
          </a:xfrm>
          <a:prstGeom prst="rect">
            <a:avLst/>
          </a:prstGeom>
          <a:noFill/>
        </p:spPr>
        <p:txBody>
          <a:bodyPr wrap="square" rtlCol="0">
            <a:spAutoFit/>
          </a:bodyPr>
          <a:lstStyle/>
          <a:p>
            <a:r>
              <a:rPr lang="it-IT" sz="2400" dirty="0" smtClean="0"/>
              <a:t>Si ricordi il teorema di </a:t>
            </a:r>
            <a:r>
              <a:rPr lang="it-IT" sz="2400" dirty="0" err="1"/>
              <a:t>Köning</a:t>
            </a:r>
            <a:r>
              <a:rPr lang="it-IT" sz="2400" dirty="0" smtClean="0"/>
              <a:t> </a:t>
            </a:r>
            <a:endParaRPr lang="it-IT" sz="24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455426602"/>
              </p:ext>
            </p:extLst>
          </p:nvPr>
        </p:nvGraphicFramePr>
        <p:xfrm>
          <a:off x="3915196" y="4088556"/>
          <a:ext cx="2312988" cy="636588"/>
        </p:xfrm>
        <a:graphic>
          <a:graphicData uri="http://schemas.openxmlformats.org/presentationml/2006/ole">
            <mc:AlternateContent xmlns:mc="http://schemas.openxmlformats.org/markup-compatibility/2006">
              <mc:Choice xmlns:v="urn:schemas-microsoft-com:vml" Requires="v">
                <p:oleObj spid="_x0000_s32786" name="Equation" r:id="rId6" imgW="876300" imgH="241300" progId="Equation.3">
                  <p:embed/>
                </p:oleObj>
              </mc:Choice>
              <mc:Fallback>
                <p:oleObj name="Equation" r:id="rId6" imgW="876300" imgH="241300" progId="Equation.3">
                  <p:embed/>
                  <p:pic>
                    <p:nvPicPr>
                      <p:cNvPr id="0" name=""/>
                      <p:cNvPicPr/>
                      <p:nvPr/>
                    </p:nvPicPr>
                    <p:blipFill>
                      <a:blip r:embed="rId7"/>
                      <a:stretch>
                        <a:fillRect/>
                      </a:stretch>
                    </p:blipFill>
                    <p:spPr>
                      <a:xfrm>
                        <a:off x="3915196" y="4088556"/>
                        <a:ext cx="2312988" cy="63658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668142295"/>
              </p:ext>
            </p:extLst>
          </p:nvPr>
        </p:nvGraphicFramePr>
        <p:xfrm>
          <a:off x="216024" y="5013176"/>
          <a:ext cx="8748464" cy="1238720"/>
        </p:xfrm>
        <a:graphic>
          <a:graphicData uri="http://schemas.openxmlformats.org/presentationml/2006/ole">
            <mc:AlternateContent xmlns:mc="http://schemas.openxmlformats.org/markup-compatibility/2006">
              <mc:Choice xmlns:v="urn:schemas-microsoft-com:vml" Requires="v">
                <p:oleObj spid="_x0000_s32787" name="Equation" r:id="rId8" imgW="2870200" imgH="406400" progId="Equation.3">
                  <p:embed/>
                </p:oleObj>
              </mc:Choice>
              <mc:Fallback>
                <p:oleObj name="Equation" r:id="rId8" imgW="2870200" imgH="406400" progId="Equation.3">
                  <p:embed/>
                  <p:pic>
                    <p:nvPicPr>
                      <p:cNvPr id="0" name=""/>
                      <p:cNvPicPr/>
                      <p:nvPr/>
                    </p:nvPicPr>
                    <p:blipFill>
                      <a:blip r:embed="rId9"/>
                      <a:stretch>
                        <a:fillRect/>
                      </a:stretch>
                    </p:blipFill>
                    <p:spPr>
                      <a:xfrm>
                        <a:off x="216024" y="5013176"/>
                        <a:ext cx="8748464" cy="1238720"/>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222221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Moto di puro rotolamento</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45</a:t>
            </a:fld>
            <a:endParaRPr lang="it-IT"/>
          </a:p>
        </p:txBody>
      </p:sp>
      <p:pic>
        <p:nvPicPr>
          <p:cNvPr id="5" name="Picture 4"/>
          <p:cNvPicPr>
            <a:picLocks noChangeAspect="1"/>
          </p:cNvPicPr>
          <p:nvPr/>
        </p:nvPicPr>
        <p:blipFill>
          <a:blip r:embed="rId3"/>
          <a:stretch>
            <a:fillRect/>
          </a:stretch>
        </p:blipFill>
        <p:spPr>
          <a:xfrm>
            <a:off x="-1" y="1556792"/>
            <a:ext cx="3053557" cy="158417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939288042"/>
              </p:ext>
            </p:extLst>
          </p:nvPr>
        </p:nvGraphicFramePr>
        <p:xfrm>
          <a:off x="3635896" y="1618971"/>
          <a:ext cx="4298900" cy="1954045"/>
        </p:xfrm>
        <a:graphic>
          <a:graphicData uri="http://schemas.openxmlformats.org/presentationml/2006/ole">
            <mc:AlternateContent xmlns:mc="http://schemas.openxmlformats.org/markup-compatibility/2006">
              <mc:Choice xmlns:v="urn:schemas-microsoft-com:vml" Requires="v">
                <p:oleObj spid="_x0000_s33798" name="Equation" r:id="rId4" imgW="1397000" imgH="635000" progId="Equation.3">
                  <p:embed/>
                </p:oleObj>
              </mc:Choice>
              <mc:Fallback>
                <p:oleObj name="Equation" r:id="rId4" imgW="1397000" imgH="635000" progId="Equation.3">
                  <p:embed/>
                  <p:pic>
                    <p:nvPicPr>
                      <p:cNvPr id="0" name=""/>
                      <p:cNvPicPr/>
                      <p:nvPr/>
                    </p:nvPicPr>
                    <p:blipFill>
                      <a:blip r:embed="rId5"/>
                      <a:stretch>
                        <a:fillRect/>
                      </a:stretch>
                    </p:blipFill>
                    <p:spPr>
                      <a:xfrm>
                        <a:off x="3635896" y="1618971"/>
                        <a:ext cx="4298900" cy="1954045"/>
                      </a:xfrm>
                      <a:prstGeom prst="rect">
                        <a:avLst/>
                      </a:prstGeom>
                      <a:ln>
                        <a:solidFill>
                          <a:srgbClr val="FF0000"/>
                        </a:solidFill>
                      </a:ln>
                    </p:spPr>
                  </p:pic>
                </p:oleObj>
              </mc:Fallback>
            </mc:AlternateContent>
          </a:graphicData>
        </a:graphic>
      </p:graphicFrame>
      <p:sp>
        <p:nvSpPr>
          <p:cNvPr id="7" name="Rectangle 6"/>
          <p:cNvSpPr/>
          <p:nvPr/>
        </p:nvSpPr>
        <p:spPr>
          <a:xfrm>
            <a:off x="107504" y="3933056"/>
            <a:ext cx="8928992" cy="2369880"/>
          </a:xfrm>
          <a:prstGeom prst="rect">
            <a:avLst/>
          </a:prstGeom>
          <a:ln>
            <a:solidFill>
              <a:srgbClr val="FF0000"/>
            </a:solidFill>
          </a:ln>
        </p:spPr>
        <p:txBody>
          <a:bodyPr wrap="square">
            <a:spAutoFit/>
          </a:bodyPr>
          <a:lstStyle/>
          <a:p>
            <a:pPr algn="just"/>
            <a:r>
              <a:rPr lang="it-IT" sz="2800" b="1" dirty="0" smtClean="0">
                <a:solidFill>
                  <a:srgbClr val="FF0000"/>
                </a:solidFill>
              </a:rPr>
              <a:t>NOTA</a:t>
            </a:r>
          </a:p>
          <a:p>
            <a:pPr algn="just"/>
            <a:r>
              <a:rPr lang="it-IT" sz="2400" i="1" dirty="0" smtClean="0"/>
              <a:t>Se </a:t>
            </a:r>
            <a:r>
              <a:rPr lang="it-IT" sz="2400" i="1" dirty="0"/>
              <a:t>il corpo scivolasse senza attrito, arriverebbe in fondo con velocità </a:t>
            </a:r>
            <a:r>
              <a:rPr lang="it-IT" sz="2400" i="1" dirty="0" smtClean="0"/>
              <a:t>maggiore: </a:t>
            </a:r>
            <a:r>
              <a:rPr lang="it-IT" sz="2400" i="1" dirty="0" err="1" smtClean="0"/>
              <a:t>v</a:t>
            </a:r>
            <a:r>
              <a:rPr lang="it-IT" sz="2400" i="1" baseline="-25000" dirty="0" err="1" smtClean="0"/>
              <a:t>CM</a:t>
            </a:r>
            <a:r>
              <a:rPr lang="it-IT" sz="2400" i="1" baseline="-25000" dirty="0" smtClean="0"/>
              <a:t> </a:t>
            </a:r>
            <a:r>
              <a:rPr lang="it-IT" sz="2400" i="1" dirty="0"/>
              <a:t>= </a:t>
            </a:r>
            <a:r>
              <a:rPr lang="it-IT" sz="2400" i="1" dirty="0" smtClean="0"/>
              <a:t>(2gh)</a:t>
            </a:r>
            <a:r>
              <a:rPr lang="it-IT" sz="2400" i="1" baseline="30000" dirty="0" smtClean="0"/>
              <a:t>1/2</a:t>
            </a:r>
            <a:r>
              <a:rPr lang="it-IT" sz="2400" i="1" dirty="0" smtClean="0"/>
              <a:t>.</a:t>
            </a:r>
            <a:r>
              <a:rPr lang="it-IT" sz="2400" i="1" baseline="30000" dirty="0" smtClean="0"/>
              <a:t> </a:t>
            </a:r>
            <a:r>
              <a:rPr lang="it-IT" sz="2400" i="1" dirty="0" smtClean="0"/>
              <a:t>Invece </a:t>
            </a:r>
            <a:r>
              <a:rPr lang="it-IT" sz="2400" i="1" dirty="0"/>
              <a:t>se rotola, l’energia potenziale si trasforma sia </a:t>
            </a:r>
            <a:r>
              <a:rPr lang="it-IT" sz="2400" i="1" dirty="0">
                <a:solidFill>
                  <a:srgbClr val="FF0000"/>
                </a:solidFill>
              </a:rPr>
              <a:t>in energia cinetica di </a:t>
            </a:r>
            <a:r>
              <a:rPr lang="it-IT" sz="2400" i="1" dirty="0" smtClean="0">
                <a:solidFill>
                  <a:srgbClr val="FF0000"/>
                </a:solidFill>
              </a:rPr>
              <a:t>traslazione</a:t>
            </a:r>
            <a:r>
              <a:rPr lang="it-IT" sz="2400" i="1" dirty="0" smtClean="0"/>
              <a:t> sia </a:t>
            </a:r>
            <a:r>
              <a:rPr lang="it-IT" sz="2400" i="1" dirty="0"/>
              <a:t>in energia </a:t>
            </a:r>
            <a:r>
              <a:rPr lang="it-IT" sz="2400" i="1" dirty="0">
                <a:solidFill>
                  <a:srgbClr val="FF0000"/>
                </a:solidFill>
              </a:rPr>
              <a:t>cinetica di rotazione nel moto rispetto al centro di </a:t>
            </a:r>
            <a:r>
              <a:rPr lang="it-IT" sz="2400" i="1" dirty="0" smtClean="0">
                <a:solidFill>
                  <a:srgbClr val="FF0000"/>
                </a:solidFill>
              </a:rPr>
              <a:t>massa. </a:t>
            </a:r>
            <a:r>
              <a:rPr lang="it-IT" sz="2400" i="1" dirty="0"/>
              <a:t>Per questa ragione la velocità finale nel rotolamento risulta inferiore </a:t>
            </a:r>
            <a:r>
              <a:rPr lang="it-IT" sz="2400" i="1" dirty="0" smtClean="0"/>
              <a:t>a (</a:t>
            </a:r>
            <a:r>
              <a:rPr lang="it-IT" sz="2400" i="1" dirty="0"/>
              <a:t>2gh)</a:t>
            </a:r>
            <a:r>
              <a:rPr lang="it-IT" sz="2400" i="1" baseline="30000" dirty="0"/>
              <a:t>1/2</a:t>
            </a:r>
            <a:endParaRPr lang="it-IT" sz="2400" i="1" dirty="0"/>
          </a:p>
        </p:txBody>
      </p:sp>
    </p:spTree>
    <p:extLst>
      <p:ext uri="{BB962C8B-B14F-4D97-AF65-F5344CB8AC3E}">
        <p14:creationId xmlns:p14="http://schemas.microsoft.com/office/powerpoint/2010/main" val="1425974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4144"/>
            <a:ext cx="8153400" cy="990600"/>
          </a:xfrm>
        </p:spPr>
        <p:txBody>
          <a:bodyPr>
            <a:normAutofit fontScale="90000"/>
          </a:bodyPr>
          <a:lstStyle/>
          <a:p>
            <a:r>
              <a:rPr lang="it-IT" dirty="0" smtClean="0"/>
              <a:t>Natura vettoriale della velocità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5</a:t>
            </a:fld>
            <a:endParaRPr lang="it-IT"/>
          </a:p>
        </p:txBody>
      </p:sp>
      <p:pic>
        <p:nvPicPr>
          <p:cNvPr id="5" name="Picture 4"/>
          <p:cNvPicPr>
            <a:picLocks noChangeAspect="1"/>
          </p:cNvPicPr>
          <p:nvPr/>
        </p:nvPicPr>
        <p:blipFill>
          <a:blip r:embed="rId3"/>
          <a:stretch>
            <a:fillRect/>
          </a:stretch>
        </p:blipFill>
        <p:spPr>
          <a:xfrm>
            <a:off x="179512" y="2564904"/>
            <a:ext cx="8784976" cy="2897903"/>
          </a:xfrm>
          <a:prstGeom prst="rect">
            <a:avLst/>
          </a:prstGeom>
        </p:spPr>
      </p:pic>
      <p:sp>
        <p:nvSpPr>
          <p:cNvPr id="6" name="TextBox 5"/>
          <p:cNvSpPr txBox="1"/>
          <p:nvPr/>
        </p:nvSpPr>
        <p:spPr>
          <a:xfrm>
            <a:off x="0" y="1628800"/>
            <a:ext cx="9144000" cy="1007086"/>
          </a:xfrm>
          <a:prstGeom prst="rect">
            <a:avLst/>
          </a:prstGeom>
          <a:noFill/>
        </p:spPr>
        <p:txBody>
          <a:bodyPr wrap="square" lIns="82945" tIns="41473" rIns="82945" bIns="41473" rtlCol="0">
            <a:spAutoFit/>
          </a:bodyPr>
          <a:lstStyle/>
          <a:p>
            <a:pPr algn="just"/>
            <a:r>
              <a:rPr lang="it-IT" sz="2000" dirty="0" smtClean="0"/>
              <a:t>La velocità angolare è un vettore diretto lungo l’asse di rotazione, con modulo pari a </a:t>
            </a:r>
            <a:r>
              <a:rPr lang="it-IT" sz="2000" dirty="0" smtClean="0">
                <a:sym typeface="Symbol" panose="05050102010706020507" pitchFamily="18" charset="2"/>
              </a:rPr>
              <a:t>. La rotazione avviene in senso orario guardando nella direzione del vettore velocità angolare.</a:t>
            </a:r>
            <a:endParaRPr lang="it-IT"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2731106681"/>
              </p:ext>
            </p:extLst>
          </p:nvPr>
        </p:nvGraphicFramePr>
        <p:xfrm>
          <a:off x="3123839" y="5517232"/>
          <a:ext cx="2744305" cy="936104"/>
        </p:xfrm>
        <a:graphic>
          <a:graphicData uri="http://schemas.openxmlformats.org/presentationml/2006/ole">
            <mc:AlternateContent xmlns:mc="http://schemas.openxmlformats.org/markup-compatibility/2006">
              <mc:Choice xmlns:v="urn:schemas-microsoft-com:vml" Requires="v">
                <p:oleObj spid="_x0000_s1060" name="Equation" r:id="rId4" imgW="571500" imgH="177800" progId="Equation.3">
                  <p:embed/>
                </p:oleObj>
              </mc:Choice>
              <mc:Fallback>
                <p:oleObj name="Equation" r:id="rId4" imgW="571500" imgH="177800" progId="Equation.3">
                  <p:embed/>
                  <p:pic>
                    <p:nvPicPr>
                      <p:cNvPr id="0" name=""/>
                      <p:cNvPicPr/>
                      <p:nvPr/>
                    </p:nvPicPr>
                    <p:blipFill>
                      <a:blip r:embed="rId5"/>
                      <a:stretch>
                        <a:fillRect/>
                      </a:stretch>
                    </p:blipFill>
                    <p:spPr>
                      <a:xfrm>
                        <a:off x="3123839" y="5517232"/>
                        <a:ext cx="2744305" cy="936104"/>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37908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Accelerazione lineare ed angolare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6</a:t>
            </a:fld>
            <a:endParaRPr lang="it-IT"/>
          </a:p>
        </p:txBody>
      </p:sp>
      <p:sp>
        <p:nvSpPr>
          <p:cNvPr id="5" name="Slide Number Placeholder 2"/>
          <p:cNvSpPr txBox="1">
            <a:spLocks/>
          </p:cNvSpPr>
          <p:nvPr/>
        </p:nvSpPr>
        <p:spPr>
          <a:xfrm>
            <a:off x="0" y="6264945"/>
            <a:ext cx="533400" cy="381000"/>
          </a:xfrm>
          <a:prstGeom prst="rect">
            <a:avLst/>
          </a:prstGeom>
        </p:spPr>
        <p:txBody>
          <a:bodyPr vert="horz" lIns="82945" tIns="41473" rIns="82945" bIns="41473" anchor="ctr" anchorCtr="0">
            <a:normAutofit/>
          </a:bodyPr>
          <a:lstStyle>
            <a:defPPr>
              <a:defRPr lang="it-IT"/>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409B1C-006F-4DC2-8972-4FD207597407}" type="slidenum">
              <a:rPr lang="en-US" smtClean="0"/>
              <a:pPr/>
              <a:t>6</a:t>
            </a:fld>
            <a:endParaRPr lang="en-US" dirty="0"/>
          </a:p>
        </p:txBody>
      </p:sp>
      <p:sp>
        <p:nvSpPr>
          <p:cNvPr id="6" name="Right Arrow 5"/>
          <p:cNvSpPr/>
          <p:nvPr/>
        </p:nvSpPr>
        <p:spPr>
          <a:xfrm>
            <a:off x="3675936" y="1777448"/>
            <a:ext cx="1130250" cy="49942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7" name="TextBox 6"/>
          <p:cNvSpPr txBox="1"/>
          <p:nvPr/>
        </p:nvSpPr>
        <p:spPr>
          <a:xfrm>
            <a:off x="4573" y="2513667"/>
            <a:ext cx="9139427" cy="822420"/>
          </a:xfrm>
          <a:prstGeom prst="rect">
            <a:avLst/>
          </a:prstGeom>
          <a:noFill/>
        </p:spPr>
        <p:txBody>
          <a:bodyPr wrap="square" lIns="82945" tIns="41473" rIns="82945" bIns="41473" rtlCol="0">
            <a:spAutoFit/>
          </a:bodyPr>
          <a:lstStyle/>
          <a:p>
            <a:r>
              <a:rPr lang="it-IT" sz="2400" dirty="0" smtClean="0"/>
              <a:t>In un moto circolare, l’accelerazione angolare </a:t>
            </a:r>
            <a:r>
              <a:rPr lang="it-IT" sz="2400" dirty="0" smtClean="0">
                <a:sym typeface="Symbol" panose="05050102010706020507" pitchFamily="18" charset="2"/>
              </a:rPr>
              <a:t> è correlata solo all’accelerazione lineare tangenziale </a:t>
            </a:r>
            <a:r>
              <a:rPr lang="it-IT" sz="2400" b="1" dirty="0" err="1" smtClean="0">
                <a:sym typeface="Symbol" panose="05050102010706020507" pitchFamily="18" charset="2"/>
              </a:rPr>
              <a:t>a</a:t>
            </a:r>
            <a:r>
              <a:rPr lang="it-IT" sz="2400" baseline="-25000" dirty="0" err="1" smtClean="0">
                <a:sym typeface="Symbol" panose="05050102010706020507" pitchFamily="18" charset="2"/>
              </a:rPr>
              <a:t>tan</a:t>
            </a:r>
            <a:r>
              <a:rPr lang="it-IT" sz="2400" baseline="-25000" dirty="0" smtClean="0">
                <a:sym typeface="Symbol" panose="05050102010706020507" pitchFamily="18" charset="2"/>
              </a:rPr>
              <a:t> </a:t>
            </a:r>
            <a:r>
              <a:rPr lang="it-IT" sz="2400" dirty="0" smtClean="0">
                <a:sym typeface="Symbol" panose="05050102010706020507" pitchFamily="18" charset="2"/>
              </a:rPr>
              <a:t>:</a:t>
            </a:r>
            <a:endParaRPr lang="it-IT" sz="2400" baseline="-25000" dirty="0"/>
          </a:p>
        </p:txBody>
      </p:sp>
      <p:pic>
        <p:nvPicPr>
          <p:cNvPr id="8" name="Picture 7"/>
          <p:cNvPicPr>
            <a:picLocks noChangeAspect="1"/>
          </p:cNvPicPr>
          <p:nvPr/>
        </p:nvPicPr>
        <p:blipFill>
          <a:blip r:embed="rId3"/>
          <a:stretch>
            <a:fillRect/>
          </a:stretch>
        </p:blipFill>
        <p:spPr>
          <a:xfrm>
            <a:off x="683568" y="3717032"/>
            <a:ext cx="3361137" cy="2619362"/>
          </a:xfrm>
          <a:prstGeom prst="rect">
            <a:avLst/>
          </a:prstGeom>
        </p:spPr>
      </p:pic>
      <p:pic>
        <p:nvPicPr>
          <p:cNvPr id="9" name="Picture 8"/>
          <p:cNvPicPr>
            <a:picLocks noChangeAspect="1"/>
          </p:cNvPicPr>
          <p:nvPr/>
        </p:nvPicPr>
        <p:blipFill>
          <a:blip r:embed="rId4"/>
          <a:stretch>
            <a:fillRect/>
          </a:stretch>
        </p:blipFill>
        <p:spPr>
          <a:xfrm>
            <a:off x="5210599" y="4707703"/>
            <a:ext cx="3033809" cy="2105673"/>
          </a:xfrm>
          <a:prstGeom prst="rect">
            <a:avLst/>
          </a:prstGeom>
        </p:spPr>
      </p:pic>
      <p:sp>
        <p:nvSpPr>
          <p:cNvPr id="10" name="TextBox 9"/>
          <p:cNvSpPr txBox="1"/>
          <p:nvPr/>
        </p:nvSpPr>
        <p:spPr>
          <a:xfrm>
            <a:off x="4788024" y="4290163"/>
            <a:ext cx="3560867" cy="391533"/>
          </a:xfrm>
          <a:prstGeom prst="rect">
            <a:avLst/>
          </a:prstGeom>
          <a:noFill/>
        </p:spPr>
        <p:txBody>
          <a:bodyPr wrap="none" lIns="82945" tIns="41473" rIns="82945" bIns="41473" rtlCol="0">
            <a:spAutoFit/>
          </a:bodyPr>
          <a:lstStyle/>
          <a:p>
            <a:r>
              <a:rPr lang="en-US" sz="2000" dirty="0" err="1">
                <a:solidFill>
                  <a:srgbClr val="000000"/>
                </a:solidFill>
              </a:rPr>
              <a:t>L’accelerazione</a:t>
            </a:r>
            <a:r>
              <a:rPr lang="en-US" sz="2000" dirty="0">
                <a:solidFill>
                  <a:srgbClr val="000000"/>
                </a:solidFill>
              </a:rPr>
              <a:t> </a:t>
            </a:r>
            <a:r>
              <a:rPr lang="en-US" sz="2000" dirty="0" err="1">
                <a:solidFill>
                  <a:srgbClr val="000000"/>
                </a:solidFill>
              </a:rPr>
              <a:t>totale</a:t>
            </a:r>
            <a:r>
              <a:rPr lang="en-US" sz="2000" dirty="0">
                <a:solidFill>
                  <a:srgbClr val="000000"/>
                </a:solidFill>
              </a:rPr>
              <a:t> </a:t>
            </a:r>
            <a:r>
              <a:rPr lang="en-US" sz="2000" dirty="0" err="1">
                <a:solidFill>
                  <a:srgbClr val="000000"/>
                </a:solidFill>
              </a:rPr>
              <a:t>è</a:t>
            </a:r>
            <a:r>
              <a:rPr lang="en-US" sz="2000" dirty="0">
                <a:solidFill>
                  <a:srgbClr val="000000"/>
                </a:solidFill>
              </a:rPr>
              <a:t> data da:</a:t>
            </a:r>
          </a:p>
        </p:txBody>
      </p:sp>
      <p:graphicFrame>
        <p:nvGraphicFramePr>
          <p:cNvPr id="11" name="Object 10"/>
          <p:cNvGraphicFramePr>
            <a:graphicFrameLocks noChangeAspect="1"/>
          </p:cNvGraphicFramePr>
          <p:nvPr>
            <p:extLst>
              <p:ext uri="{D42A27DB-BD31-4B8C-83A1-F6EECF244321}">
                <p14:modId xmlns:p14="http://schemas.microsoft.com/office/powerpoint/2010/main" val="1512846352"/>
              </p:ext>
            </p:extLst>
          </p:nvPr>
        </p:nvGraphicFramePr>
        <p:xfrm>
          <a:off x="2257425" y="1491754"/>
          <a:ext cx="1247775" cy="1073150"/>
        </p:xfrm>
        <a:graphic>
          <a:graphicData uri="http://schemas.openxmlformats.org/presentationml/2006/ole">
            <mc:AlternateContent xmlns:mc="http://schemas.openxmlformats.org/markup-compatibility/2006">
              <mc:Choice xmlns:v="urn:schemas-microsoft-com:vml" Requires="v">
                <p:oleObj spid="_x0000_s4207" name="Equation" r:id="rId5" imgW="457200" imgH="393700" progId="Equation.3">
                  <p:embed/>
                </p:oleObj>
              </mc:Choice>
              <mc:Fallback>
                <p:oleObj name="Equation" r:id="rId5" imgW="457200" imgH="393700" progId="Equation.3">
                  <p:embed/>
                  <p:pic>
                    <p:nvPicPr>
                      <p:cNvPr id="0" name=""/>
                      <p:cNvPicPr/>
                      <p:nvPr/>
                    </p:nvPicPr>
                    <p:blipFill>
                      <a:blip r:embed="rId6"/>
                      <a:stretch>
                        <a:fillRect/>
                      </a:stretch>
                    </p:blipFill>
                    <p:spPr>
                      <a:xfrm>
                        <a:off x="2257425" y="1491754"/>
                        <a:ext cx="1247775" cy="10731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37303687"/>
              </p:ext>
            </p:extLst>
          </p:nvPr>
        </p:nvGraphicFramePr>
        <p:xfrm>
          <a:off x="4895850" y="1490166"/>
          <a:ext cx="1385888" cy="1074738"/>
        </p:xfrm>
        <a:graphic>
          <a:graphicData uri="http://schemas.openxmlformats.org/presentationml/2006/ole">
            <mc:AlternateContent xmlns:mc="http://schemas.openxmlformats.org/markup-compatibility/2006">
              <mc:Choice xmlns:v="urn:schemas-microsoft-com:vml" Requires="v">
                <p:oleObj spid="_x0000_s4208" name="Equation" r:id="rId7" imgW="508000" imgH="393700" progId="Equation.3">
                  <p:embed/>
                </p:oleObj>
              </mc:Choice>
              <mc:Fallback>
                <p:oleObj name="Equation" r:id="rId7" imgW="508000" imgH="393700" progId="Equation.3">
                  <p:embed/>
                  <p:pic>
                    <p:nvPicPr>
                      <p:cNvPr id="0" name=""/>
                      <p:cNvPicPr/>
                      <p:nvPr/>
                    </p:nvPicPr>
                    <p:blipFill>
                      <a:blip r:embed="rId8"/>
                      <a:stretch>
                        <a:fillRect/>
                      </a:stretch>
                    </p:blipFill>
                    <p:spPr>
                      <a:xfrm>
                        <a:off x="4895850" y="1490166"/>
                        <a:ext cx="1385888" cy="107473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67790146"/>
              </p:ext>
            </p:extLst>
          </p:nvPr>
        </p:nvGraphicFramePr>
        <p:xfrm>
          <a:off x="4668838" y="3096121"/>
          <a:ext cx="3919537" cy="1196975"/>
        </p:xfrm>
        <a:graphic>
          <a:graphicData uri="http://schemas.openxmlformats.org/presentationml/2006/ole">
            <mc:AlternateContent xmlns:mc="http://schemas.openxmlformats.org/markup-compatibility/2006">
              <mc:Choice xmlns:v="urn:schemas-microsoft-com:vml" Requires="v">
                <p:oleObj spid="_x0000_s4209" name="Equation" r:id="rId9" imgW="1295400" imgH="393700" progId="Equation.3">
                  <p:embed/>
                </p:oleObj>
              </mc:Choice>
              <mc:Fallback>
                <p:oleObj name="Equation" r:id="rId9" imgW="1295400" imgH="393700" progId="Equation.3">
                  <p:embed/>
                  <p:pic>
                    <p:nvPicPr>
                      <p:cNvPr id="0" name=""/>
                      <p:cNvPicPr/>
                      <p:nvPr/>
                    </p:nvPicPr>
                    <p:blipFill>
                      <a:blip r:embed="rId10"/>
                      <a:stretch>
                        <a:fillRect/>
                      </a:stretch>
                    </p:blipFill>
                    <p:spPr>
                      <a:xfrm>
                        <a:off x="4668838" y="3096121"/>
                        <a:ext cx="3919537" cy="1196975"/>
                      </a:xfrm>
                      <a:prstGeom prst="rect">
                        <a:avLst/>
                      </a:prstGeom>
                    </p:spPr>
                  </p:pic>
                </p:oleObj>
              </mc:Fallback>
            </mc:AlternateContent>
          </a:graphicData>
        </a:graphic>
      </p:graphicFrame>
    </p:spTree>
    <p:extLst>
      <p:ext uri="{BB962C8B-B14F-4D97-AF65-F5344CB8AC3E}">
        <p14:creationId xmlns:p14="http://schemas.microsoft.com/office/powerpoint/2010/main" val="150885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pPr algn="ctr"/>
            <a:r>
              <a:rPr lang="it-IT" dirty="0" smtClean="0"/>
              <a:t>Momento della forza</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7</a:t>
            </a:fld>
            <a:endParaRPr lang="it-IT"/>
          </a:p>
        </p:txBody>
      </p:sp>
      <p:sp>
        <p:nvSpPr>
          <p:cNvPr id="5" name="Rectangle 4"/>
          <p:cNvSpPr/>
          <p:nvPr/>
        </p:nvSpPr>
        <p:spPr>
          <a:xfrm>
            <a:off x="0" y="1556792"/>
            <a:ext cx="8748464" cy="830997"/>
          </a:xfrm>
          <a:prstGeom prst="rect">
            <a:avLst/>
          </a:prstGeom>
        </p:spPr>
        <p:txBody>
          <a:bodyPr wrap="square">
            <a:spAutoFit/>
          </a:bodyPr>
          <a:lstStyle/>
          <a:p>
            <a:r>
              <a:rPr lang="it-IT" sz="2400" dirty="0" smtClean="0"/>
              <a:t>Per far ruotare un oggetto intorno ad un asse serve una forza, ma sono importanti </a:t>
            </a:r>
            <a:r>
              <a:rPr lang="it-IT" sz="2400" dirty="0" smtClean="0">
                <a:solidFill>
                  <a:srgbClr val="FF0000"/>
                </a:solidFill>
              </a:rPr>
              <a:t>direzione</a:t>
            </a:r>
            <a:r>
              <a:rPr lang="it-IT" sz="2400" dirty="0" smtClean="0"/>
              <a:t> e </a:t>
            </a:r>
            <a:r>
              <a:rPr lang="it-IT" sz="2400" dirty="0" smtClean="0">
                <a:solidFill>
                  <a:srgbClr val="FF0000"/>
                </a:solidFill>
              </a:rPr>
              <a:t>punto di applicazione</a:t>
            </a:r>
            <a:r>
              <a:rPr lang="it-IT" sz="2400" dirty="0" smtClean="0"/>
              <a:t>.</a:t>
            </a:r>
            <a:endParaRPr lang="it-IT" sz="2400" dirty="0"/>
          </a:p>
        </p:txBody>
      </p:sp>
      <p:pic>
        <p:nvPicPr>
          <p:cNvPr id="6" name="Picture 5"/>
          <p:cNvPicPr>
            <a:picLocks noChangeAspect="1"/>
          </p:cNvPicPr>
          <p:nvPr/>
        </p:nvPicPr>
        <p:blipFill>
          <a:blip r:embed="rId3"/>
          <a:stretch>
            <a:fillRect/>
          </a:stretch>
        </p:blipFill>
        <p:spPr>
          <a:xfrm>
            <a:off x="5025811" y="2613278"/>
            <a:ext cx="4138115" cy="2111866"/>
          </a:xfrm>
          <a:prstGeom prst="rect">
            <a:avLst/>
          </a:prstGeom>
          <a:ln>
            <a:solidFill>
              <a:srgbClr val="000000"/>
            </a:solidFill>
          </a:ln>
        </p:spPr>
      </p:pic>
      <p:sp>
        <p:nvSpPr>
          <p:cNvPr id="7" name="TextBox 6"/>
          <p:cNvSpPr txBox="1"/>
          <p:nvPr/>
        </p:nvSpPr>
        <p:spPr>
          <a:xfrm>
            <a:off x="35496" y="2420888"/>
            <a:ext cx="4860032" cy="2669079"/>
          </a:xfrm>
          <a:prstGeom prst="rect">
            <a:avLst/>
          </a:prstGeom>
          <a:noFill/>
        </p:spPr>
        <p:txBody>
          <a:bodyPr wrap="square" lIns="82945" tIns="41473" rIns="82945" bIns="41473" rtlCol="0">
            <a:spAutoFit/>
          </a:bodyPr>
          <a:lstStyle/>
          <a:p>
            <a:pPr algn="just"/>
            <a:r>
              <a:rPr lang="it-IT" sz="2400" dirty="0" smtClean="0"/>
              <a:t>L’accelerazione angolare della porta è proporzionale all’intensità della forza, ma anche alla distanza del punto di applicazione della forza dall’asse di rotazione. Tale distanza è detta </a:t>
            </a:r>
            <a:r>
              <a:rPr lang="it-IT" sz="2400" dirty="0" smtClean="0">
                <a:solidFill>
                  <a:srgbClr val="FF0000"/>
                </a:solidFill>
              </a:rPr>
              <a:t>braccio</a:t>
            </a:r>
            <a:r>
              <a:rPr lang="it-IT" sz="2400" dirty="0" smtClean="0"/>
              <a:t> della forza. (Ex. Porte con maniglione…)</a:t>
            </a:r>
            <a:endParaRPr lang="it-IT" sz="2400" dirty="0"/>
          </a:p>
        </p:txBody>
      </p:sp>
      <p:sp>
        <p:nvSpPr>
          <p:cNvPr id="8" name="TextBox 7"/>
          <p:cNvSpPr txBox="1"/>
          <p:nvPr/>
        </p:nvSpPr>
        <p:spPr>
          <a:xfrm>
            <a:off x="35496" y="5085184"/>
            <a:ext cx="9108504" cy="822420"/>
          </a:xfrm>
          <a:prstGeom prst="rect">
            <a:avLst/>
          </a:prstGeom>
          <a:noFill/>
        </p:spPr>
        <p:txBody>
          <a:bodyPr wrap="square" lIns="82945" tIns="41473" rIns="82945" bIns="41473" rtlCol="0">
            <a:spAutoFit/>
          </a:bodyPr>
          <a:lstStyle/>
          <a:p>
            <a:r>
              <a:rPr lang="en-US" sz="2400" i="1" dirty="0">
                <a:solidFill>
                  <a:srgbClr val="FF0000"/>
                </a:solidFill>
              </a:rPr>
              <a:t>Il </a:t>
            </a:r>
            <a:r>
              <a:rPr lang="en-US" sz="2400" i="1" dirty="0" err="1">
                <a:solidFill>
                  <a:srgbClr val="FF0000"/>
                </a:solidFill>
              </a:rPr>
              <a:t>momento</a:t>
            </a:r>
            <a:r>
              <a:rPr lang="en-US" sz="2400" i="1" dirty="0">
                <a:solidFill>
                  <a:srgbClr val="FF0000"/>
                </a:solidFill>
              </a:rPr>
              <a:t> di </a:t>
            </a:r>
            <a:r>
              <a:rPr lang="en-US" sz="2400" i="1" dirty="0" err="1">
                <a:solidFill>
                  <a:srgbClr val="FF0000"/>
                </a:solidFill>
              </a:rPr>
              <a:t>una</a:t>
            </a:r>
            <a:r>
              <a:rPr lang="en-US" sz="2400" i="1" dirty="0">
                <a:solidFill>
                  <a:srgbClr val="FF0000"/>
                </a:solidFill>
              </a:rPr>
              <a:t> </a:t>
            </a:r>
            <a:r>
              <a:rPr lang="en-US" sz="2400" i="1" dirty="0" err="1">
                <a:solidFill>
                  <a:srgbClr val="FF0000"/>
                </a:solidFill>
              </a:rPr>
              <a:t>forza</a:t>
            </a:r>
            <a:r>
              <a:rPr lang="en-US" sz="2400" i="1" dirty="0">
                <a:solidFill>
                  <a:srgbClr val="FF0000"/>
                </a:solidFill>
              </a:rPr>
              <a:t> </a:t>
            </a:r>
            <a:r>
              <a:rPr lang="en-US" sz="2400" i="1" dirty="0" smtClean="0">
                <a:solidFill>
                  <a:srgbClr val="FF0000"/>
                </a:solidFill>
              </a:rPr>
              <a:t>(</a:t>
            </a:r>
            <a:r>
              <a:rPr lang="en-US" sz="2400" b="1" i="1" dirty="0">
                <a:solidFill>
                  <a:srgbClr val="FF0000"/>
                </a:solidFill>
                <a:sym typeface="Symbol" panose="05050102010706020507" pitchFamily="18" charset="2"/>
              </a:rPr>
              <a:t>M</a:t>
            </a:r>
            <a:r>
              <a:rPr lang="en-US" sz="2400" i="1" dirty="0" smtClean="0">
                <a:solidFill>
                  <a:srgbClr val="FF0000"/>
                </a:solidFill>
                <a:sym typeface="Symbol" panose="05050102010706020507" pitchFamily="18" charset="2"/>
              </a:rPr>
              <a:t>) </a:t>
            </a:r>
            <a:r>
              <a:rPr lang="en-US" sz="2400" i="1" dirty="0" err="1" smtClean="0">
                <a:solidFill>
                  <a:srgbClr val="FF0000"/>
                </a:solidFill>
                <a:sym typeface="Symbol" panose="05050102010706020507" pitchFamily="18" charset="2"/>
              </a:rPr>
              <a:t>descrive</a:t>
            </a:r>
            <a:r>
              <a:rPr lang="en-US" sz="2400" i="1" dirty="0">
                <a:solidFill>
                  <a:srgbClr val="FF0000"/>
                </a:solidFill>
                <a:sym typeface="Symbol" panose="05050102010706020507" pitchFamily="18" charset="2"/>
              </a:rPr>
              <a:t> </a:t>
            </a:r>
            <a:r>
              <a:rPr lang="en-US" sz="2400" i="1" dirty="0" err="1" smtClean="0">
                <a:solidFill>
                  <a:srgbClr val="FF0000"/>
                </a:solidFill>
                <a:sym typeface="Symbol" panose="05050102010706020507" pitchFamily="18" charset="2"/>
              </a:rPr>
              <a:t>quanto</a:t>
            </a:r>
            <a:r>
              <a:rPr lang="en-US" sz="2400" i="1" dirty="0" smtClean="0">
                <a:solidFill>
                  <a:srgbClr val="FF0000"/>
                </a:solidFill>
                <a:sym typeface="Symbol" panose="05050102010706020507" pitchFamily="18" charset="2"/>
              </a:rPr>
              <a:t> </a:t>
            </a:r>
            <a:r>
              <a:rPr lang="en-US" sz="2400" i="1" dirty="0" err="1">
                <a:solidFill>
                  <a:srgbClr val="FF0000"/>
                </a:solidFill>
                <a:sym typeface="Symbol" panose="05050102010706020507" pitchFamily="18" charset="2"/>
              </a:rPr>
              <a:t>velocemente</a:t>
            </a:r>
            <a:r>
              <a:rPr lang="en-US" sz="2400" i="1" dirty="0">
                <a:solidFill>
                  <a:srgbClr val="FF0000"/>
                </a:solidFill>
                <a:sym typeface="Symbol" panose="05050102010706020507" pitchFamily="18" charset="2"/>
              </a:rPr>
              <a:t> </a:t>
            </a:r>
            <a:r>
              <a:rPr lang="en-US" sz="2400" i="1" dirty="0" err="1">
                <a:solidFill>
                  <a:srgbClr val="FF0000"/>
                </a:solidFill>
                <a:sym typeface="Symbol" panose="05050102010706020507" pitchFamily="18" charset="2"/>
              </a:rPr>
              <a:t>ed</a:t>
            </a:r>
            <a:r>
              <a:rPr lang="en-US" sz="2400" i="1" dirty="0">
                <a:solidFill>
                  <a:srgbClr val="FF0000"/>
                </a:solidFill>
                <a:sym typeface="Symbol" panose="05050102010706020507" pitchFamily="18" charset="2"/>
              </a:rPr>
              <a:t> in </a:t>
            </a:r>
            <a:r>
              <a:rPr lang="en-US" sz="2400" i="1" dirty="0" err="1">
                <a:solidFill>
                  <a:srgbClr val="FF0000"/>
                </a:solidFill>
                <a:sym typeface="Symbol" panose="05050102010706020507" pitchFamily="18" charset="2"/>
              </a:rPr>
              <a:t>che</a:t>
            </a:r>
            <a:r>
              <a:rPr lang="en-US" sz="2400" i="1" dirty="0">
                <a:solidFill>
                  <a:srgbClr val="FF0000"/>
                </a:solidFill>
                <a:sym typeface="Symbol" panose="05050102010706020507" pitchFamily="18" charset="2"/>
              </a:rPr>
              <a:t> </a:t>
            </a:r>
            <a:r>
              <a:rPr lang="en-US" sz="2400" i="1" dirty="0" err="1">
                <a:solidFill>
                  <a:srgbClr val="FF0000"/>
                </a:solidFill>
                <a:sym typeface="Symbol" panose="05050102010706020507" pitchFamily="18" charset="2"/>
              </a:rPr>
              <a:t>direzione</a:t>
            </a:r>
            <a:r>
              <a:rPr lang="en-US" sz="2400" i="1" dirty="0">
                <a:solidFill>
                  <a:srgbClr val="FF0000"/>
                </a:solidFill>
                <a:sym typeface="Symbol" panose="05050102010706020507" pitchFamily="18" charset="2"/>
              </a:rPr>
              <a:t> </a:t>
            </a:r>
            <a:r>
              <a:rPr lang="en-US" sz="2400" i="1" dirty="0" err="1">
                <a:solidFill>
                  <a:srgbClr val="FF0000"/>
                </a:solidFill>
                <a:sym typeface="Symbol" panose="05050102010706020507" pitchFamily="18" charset="2"/>
              </a:rPr>
              <a:t>avviene</a:t>
            </a:r>
            <a:r>
              <a:rPr lang="en-US" sz="2400" i="1" dirty="0">
                <a:solidFill>
                  <a:srgbClr val="FF0000"/>
                </a:solidFill>
                <a:sym typeface="Symbol" panose="05050102010706020507" pitchFamily="18" charset="2"/>
              </a:rPr>
              <a:t> la </a:t>
            </a:r>
            <a:r>
              <a:rPr lang="en-US" sz="2400" i="1" dirty="0" err="1">
                <a:solidFill>
                  <a:srgbClr val="FF0000"/>
                </a:solidFill>
                <a:sym typeface="Symbol" panose="05050102010706020507" pitchFamily="18" charset="2"/>
              </a:rPr>
              <a:t>rotazione</a:t>
            </a:r>
            <a:r>
              <a:rPr lang="en-US" sz="2400" i="1" dirty="0">
                <a:solidFill>
                  <a:srgbClr val="FF0000"/>
                </a:solidFill>
                <a:sym typeface="Symbol" panose="05050102010706020507" pitchFamily="18" charset="2"/>
              </a:rPr>
              <a:t>:</a:t>
            </a:r>
            <a:endParaRPr lang="en-US" sz="2400" i="1" dirty="0">
              <a:solidFill>
                <a:srgbClr val="FF0000"/>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959784400"/>
              </p:ext>
            </p:extLst>
          </p:nvPr>
        </p:nvGraphicFramePr>
        <p:xfrm>
          <a:off x="3203848" y="5839150"/>
          <a:ext cx="2822713" cy="830210"/>
        </p:xfrm>
        <a:graphic>
          <a:graphicData uri="http://schemas.openxmlformats.org/presentationml/2006/ole">
            <mc:AlternateContent xmlns:mc="http://schemas.openxmlformats.org/markup-compatibility/2006">
              <mc:Choice xmlns:v="urn:schemas-microsoft-com:vml" Requires="v">
                <p:oleObj spid="_x0000_s3112" name="Equation" r:id="rId4" imgW="647700" imgH="190500" progId="Equation.3">
                  <p:embed/>
                </p:oleObj>
              </mc:Choice>
              <mc:Fallback>
                <p:oleObj name="Equation" r:id="rId4" imgW="647700" imgH="190500" progId="Equation.3">
                  <p:embed/>
                  <p:pic>
                    <p:nvPicPr>
                      <p:cNvPr id="0" name=""/>
                      <p:cNvPicPr/>
                      <p:nvPr/>
                    </p:nvPicPr>
                    <p:blipFill>
                      <a:blip r:embed="rId5"/>
                      <a:stretch>
                        <a:fillRect/>
                      </a:stretch>
                    </p:blipFill>
                    <p:spPr>
                      <a:xfrm>
                        <a:off x="3203848" y="5839150"/>
                        <a:ext cx="2822713" cy="830210"/>
                      </a:xfrm>
                      <a:prstGeom prst="rect">
                        <a:avLst/>
                      </a:prstGeom>
                    </p:spPr>
                  </p:pic>
                </p:oleObj>
              </mc:Fallback>
            </mc:AlternateContent>
          </a:graphicData>
        </a:graphic>
      </p:graphicFrame>
    </p:spTree>
    <p:extLst>
      <p:ext uri="{BB962C8B-B14F-4D97-AF65-F5344CB8AC3E}">
        <p14:creationId xmlns:p14="http://schemas.microsoft.com/office/powerpoint/2010/main" val="413678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4144"/>
            <a:ext cx="8658544" cy="990600"/>
          </a:xfrm>
        </p:spPr>
        <p:txBody>
          <a:bodyPr>
            <a:normAutofit fontScale="90000"/>
          </a:bodyPr>
          <a:lstStyle/>
          <a:p>
            <a:pPr algn="ctr"/>
            <a:r>
              <a:rPr lang="it-IT" dirty="0" smtClean="0"/>
              <a:t>Momento angolare di un punto materiale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8</a:t>
            </a:fld>
            <a:endParaRPr lang="it-IT"/>
          </a:p>
        </p:txBody>
      </p:sp>
      <p:sp>
        <p:nvSpPr>
          <p:cNvPr id="5" name="Rectangle 4"/>
          <p:cNvSpPr/>
          <p:nvPr/>
        </p:nvSpPr>
        <p:spPr>
          <a:xfrm>
            <a:off x="35496" y="1601505"/>
            <a:ext cx="6840760" cy="2031325"/>
          </a:xfrm>
          <a:prstGeom prst="rect">
            <a:avLst/>
          </a:prstGeom>
        </p:spPr>
        <p:txBody>
          <a:bodyPr wrap="square">
            <a:spAutoFit/>
          </a:bodyPr>
          <a:lstStyle/>
          <a:p>
            <a:pPr algn="just"/>
            <a:r>
              <a:rPr lang="it-IT" sz="2100" dirty="0"/>
              <a:t>Consideriamo un punto materiale di massa </a:t>
            </a:r>
            <a:r>
              <a:rPr lang="it-IT" sz="2100" i="1" dirty="0"/>
              <a:t>m</a:t>
            </a:r>
            <a:r>
              <a:rPr lang="it-IT" sz="2100" dirty="0"/>
              <a:t> che si muove con velocità </a:t>
            </a:r>
            <a:r>
              <a:rPr lang="it-IT" sz="2100" b="1" i="1" dirty="0"/>
              <a:t>v</a:t>
            </a:r>
            <a:r>
              <a:rPr lang="it-IT" sz="2100" dirty="0"/>
              <a:t> e che, </a:t>
            </a:r>
            <a:r>
              <a:rPr lang="it-IT" sz="2100" dirty="0" smtClean="0"/>
              <a:t>ad </a:t>
            </a:r>
            <a:r>
              <a:rPr lang="it-IT" sz="2100" dirty="0"/>
              <a:t>un certo istante, si trova in un punto </a:t>
            </a:r>
            <a:r>
              <a:rPr lang="it-IT" sz="2100" dirty="0" err="1"/>
              <a:t>P</a:t>
            </a:r>
            <a:r>
              <a:rPr lang="it-IT" sz="2100" dirty="0"/>
              <a:t>; indichiamo con </a:t>
            </a:r>
            <a:r>
              <a:rPr lang="it-IT" sz="2100" b="1" i="1" dirty="0" err="1"/>
              <a:t>p</a:t>
            </a:r>
            <a:r>
              <a:rPr lang="it-IT" sz="2100" dirty="0"/>
              <a:t> la quantità di moto del </a:t>
            </a:r>
            <a:r>
              <a:rPr lang="it-IT" sz="2100" dirty="0" smtClean="0"/>
              <a:t>punto </a:t>
            </a:r>
            <a:r>
              <a:rPr lang="it-IT" sz="2100" dirty="0"/>
              <a:t>materiale </a:t>
            </a:r>
            <a:r>
              <a:rPr lang="it-IT" sz="2100" dirty="0" smtClean="0"/>
              <a:t>       (</a:t>
            </a:r>
            <a:r>
              <a:rPr lang="it-IT" sz="2100" b="1" i="1" dirty="0" err="1" smtClean="0"/>
              <a:t>p</a:t>
            </a:r>
            <a:r>
              <a:rPr lang="it-IT" sz="2100" i="1" dirty="0" smtClean="0"/>
              <a:t> </a:t>
            </a:r>
            <a:r>
              <a:rPr lang="it-IT" sz="2100" dirty="0"/>
              <a:t>= </a:t>
            </a:r>
            <a:r>
              <a:rPr lang="it-IT" sz="2100" i="1" dirty="0" smtClean="0"/>
              <a:t>m</a:t>
            </a:r>
            <a:r>
              <a:rPr lang="it-IT" sz="2100" b="1" i="1" dirty="0" smtClean="0"/>
              <a:t>v</a:t>
            </a:r>
            <a:r>
              <a:rPr lang="it-IT" sz="2100" i="1" dirty="0" smtClean="0"/>
              <a:t>)</a:t>
            </a:r>
            <a:r>
              <a:rPr lang="it-IT" sz="2100" dirty="0" smtClean="0"/>
              <a:t> </a:t>
            </a:r>
            <a:r>
              <a:rPr lang="it-IT" sz="2100" dirty="0"/>
              <a:t>e con </a:t>
            </a:r>
            <a:r>
              <a:rPr lang="it-IT" sz="2100" b="1" i="1" dirty="0" err="1"/>
              <a:t>r</a:t>
            </a:r>
            <a:r>
              <a:rPr lang="it-IT" sz="2100" i="1" dirty="0"/>
              <a:t> </a:t>
            </a:r>
            <a:r>
              <a:rPr lang="it-IT" sz="2100" dirty="0"/>
              <a:t>il vettore che congiunge </a:t>
            </a:r>
            <a:r>
              <a:rPr lang="it-IT" sz="2100" i="1" dirty="0"/>
              <a:t>O </a:t>
            </a:r>
            <a:r>
              <a:rPr lang="it-IT" sz="2100" dirty="0"/>
              <a:t>con </a:t>
            </a:r>
            <a:r>
              <a:rPr lang="it-IT" sz="2100" i="1" dirty="0" err="1"/>
              <a:t>P</a:t>
            </a:r>
            <a:r>
              <a:rPr lang="it-IT" sz="2100" dirty="0"/>
              <a:t>, </a:t>
            </a:r>
            <a:r>
              <a:rPr lang="it-IT" sz="2100" dirty="0" err="1" smtClean="0"/>
              <a:t>cioe</a:t>
            </a:r>
            <a:r>
              <a:rPr lang="it-IT" sz="2100" dirty="0" smtClean="0"/>
              <a:t> </a:t>
            </a:r>
            <a:r>
              <a:rPr lang="it-IT" sz="2100" dirty="0"/>
              <a:t>il vettore posizione</a:t>
            </a:r>
            <a:r>
              <a:rPr lang="it-IT" sz="2100" i="1" dirty="0"/>
              <a:t> </a:t>
            </a:r>
            <a:r>
              <a:rPr lang="it-IT" sz="2100" dirty="0"/>
              <a:t>di </a:t>
            </a:r>
            <a:r>
              <a:rPr lang="it-IT" sz="2100" i="1" dirty="0" err="1"/>
              <a:t>P</a:t>
            </a:r>
            <a:r>
              <a:rPr lang="it-IT" sz="2100" i="1" dirty="0"/>
              <a:t> </a:t>
            </a:r>
            <a:r>
              <a:rPr lang="it-IT" sz="2100" dirty="0"/>
              <a:t>rispetto al punto </a:t>
            </a:r>
            <a:r>
              <a:rPr lang="it-IT" sz="2100" i="1" dirty="0" smtClean="0"/>
              <a:t>O. </a:t>
            </a:r>
            <a:r>
              <a:rPr lang="it-IT" sz="2100" dirty="0" smtClean="0"/>
              <a:t>Vale la seguente definizione</a:t>
            </a:r>
            <a:r>
              <a:rPr lang="it-IT" sz="2100" i="1" dirty="0" smtClean="0"/>
              <a:t>: </a:t>
            </a:r>
            <a:endParaRPr lang="it-IT" sz="2100" dirty="0"/>
          </a:p>
        </p:txBody>
      </p:sp>
      <p:sp>
        <p:nvSpPr>
          <p:cNvPr id="6" name="Rectangle 5"/>
          <p:cNvSpPr/>
          <p:nvPr/>
        </p:nvSpPr>
        <p:spPr>
          <a:xfrm>
            <a:off x="251520" y="3740840"/>
            <a:ext cx="6408712" cy="1200328"/>
          </a:xfrm>
          <a:prstGeom prst="rect">
            <a:avLst/>
          </a:prstGeom>
          <a:solidFill>
            <a:srgbClr val="FFFA63"/>
          </a:solidFill>
        </p:spPr>
        <p:txBody>
          <a:bodyPr wrap="square">
            <a:spAutoFit/>
          </a:bodyPr>
          <a:lstStyle/>
          <a:p>
            <a:r>
              <a:rPr lang="it-IT" sz="2400" dirty="0"/>
              <a:t>Il momento angolare di un punto materiale è uguale al prodotto vettoriale tra il suo vettore posizione </a:t>
            </a:r>
            <a:r>
              <a:rPr lang="it-IT" sz="2400" b="1" i="1" dirty="0" err="1"/>
              <a:t>r</a:t>
            </a:r>
            <a:r>
              <a:rPr lang="it-IT" sz="2400" dirty="0"/>
              <a:t> e la sua quantità di moto </a:t>
            </a:r>
            <a:r>
              <a:rPr lang="it-IT" sz="2400" b="1" i="1" dirty="0" err="1" smtClean="0"/>
              <a:t>p</a:t>
            </a:r>
            <a:r>
              <a:rPr lang="it-IT" sz="2400" dirty="0" smtClean="0"/>
              <a:t>:</a:t>
            </a:r>
            <a:endParaRPr lang="it-IT" sz="2400" dirty="0"/>
          </a:p>
        </p:txBody>
      </p:sp>
      <p:pic>
        <p:nvPicPr>
          <p:cNvPr id="7" name="Picture 6"/>
          <p:cNvPicPr>
            <a:picLocks noChangeAspect="1"/>
          </p:cNvPicPr>
          <p:nvPr/>
        </p:nvPicPr>
        <p:blipFill>
          <a:blip r:embed="rId2"/>
          <a:stretch>
            <a:fillRect/>
          </a:stretch>
        </p:blipFill>
        <p:spPr>
          <a:xfrm>
            <a:off x="611560" y="5229200"/>
            <a:ext cx="7982955" cy="1440160"/>
          </a:xfrm>
          <a:prstGeom prst="rect">
            <a:avLst/>
          </a:prstGeom>
        </p:spPr>
      </p:pic>
      <p:pic>
        <p:nvPicPr>
          <p:cNvPr id="8" name="Picture 7"/>
          <p:cNvPicPr>
            <a:picLocks noChangeAspect="1"/>
          </p:cNvPicPr>
          <p:nvPr/>
        </p:nvPicPr>
        <p:blipFill>
          <a:blip r:embed="rId3"/>
          <a:stretch>
            <a:fillRect/>
          </a:stretch>
        </p:blipFill>
        <p:spPr>
          <a:xfrm>
            <a:off x="6973173" y="1592312"/>
            <a:ext cx="2063323" cy="3060824"/>
          </a:xfrm>
          <a:prstGeom prst="rect">
            <a:avLst/>
          </a:prstGeom>
          <a:ln w="3175" cmpd="sng">
            <a:solidFill>
              <a:schemeClr val="tx1"/>
            </a:solidFill>
          </a:ln>
        </p:spPr>
      </p:pic>
    </p:spTree>
    <p:extLst>
      <p:ext uri="{BB962C8B-B14F-4D97-AF65-F5344CB8AC3E}">
        <p14:creationId xmlns:p14="http://schemas.microsoft.com/office/powerpoint/2010/main" val="4226390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Il momento angolare nel moto circolare</a:t>
            </a:r>
            <a:endParaRPr lang="it-IT" dirty="0"/>
          </a:p>
        </p:txBody>
      </p:sp>
      <p:sp>
        <p:nvSpPr>
          <p:cNvPr id="3" name="Slide Number Placeholder 2"/>
          <p:cNvSpPr>
            <a:spLocks noGrp="1"/>
          </p:cNvSpPr>
          <p:nvPr>
            <p:ph type="sldNum" sz="quarter" idx="12"/>
          </p:nvPr>
        </p:nvSpPr>
        <p:spPr/>
        <p:txBody>
          <a:bodyPr>
            <a:normAutofit fontScale="85000" lnSpcReduction="20000"/>
          </a:bodyPr>
          <a:lstStyle/>
          <a:p>
            <a:fld id="{0AD171E0-76A7-433D-8E65-EBAF2AD99502}" type="slidenum">
              <a:rPr lang="it-IT" smtClean="0"/>
              <a:pPr/>
              <a:t>9</a:t>
            </a:fld>
            <a:endParaRPr lang="it-IT"/>
          </a:p>
        </p:txBody>
      </p:sp>
      <p:sp>
        <p:nvSpPr>
          <p:cNvPr id="5" name="Rectangle 4"/>
          <p:cNvSpPr/>
          <p:nvPr/>
        </p:nvSpPr>
        <p:spPr>
          <a:xfrm>
            <a:off x="0" y="1556792"/>
            <a:ext cx="5364088" cy="3447097"/>
          </a:xfrm>
          <a:prstGeom prst="rect">
            <a:avLst/>
          </a:prstGeom>
        </p:spPr>
        <p:txBody>
          <a:bodyPr wrap="square">
            <a:spAutoFit/>
          </a:bodyPr>
          <a:lstStyle/>
          <a:p>
            <a:pPr algn="just"/>
            <a:r>
              <a:rPr lang="it-IT" sz="2200" dirty="0"/>
              <a:t>Consideriamo un punto materiale in moto circolare e determiniamo il suo momento angolare </a:t>
            </a:r>
            <a:r>
              <a:rPr lang="it-IT" sz="2200" dirty="0" smtClean="0"/>
              <a:t>scegliendo </a:t>
            </a:r>
            <a:r>
              <a:rPr lang="it-IT" sz="2200" dirty="0"/>
              <a:t>come punto O il centro della traiettoria circolare</a:t>
            </a:r>
            <a:r>
              <a:rPr lang="it-IT" sz="2200" dirty="0" smtClean="0"/>
              <a:t>.</a:t>
            </a:r>
          </a:p>
          <a:p>
            <a:pPr algn="just"/>
            <a:endParaRPr lang="it-IT" sz="2200" dirty="0"/>
          </a:p>
          <a:p>
            <a:pPr algn="just"/>
            <a:r>
              <a:rPr lang="it-IT" sz="2200" dirty="0"/>
              <a:t>In questo caso il calcolo del modulo </a:t>
            </a:r>
            <a:r>
              <a:rPr lang="it-IT" sz="2200" i="1" dirty="0"/>
              <a:t>L </a:t>
            </a:r>
            <a:r>
              <a:rPr lang="it-IT" sz="2200" dirty="0"/>
              <a:t>del momento angolare è particolarmente semplice, </a:t>
            </a:r>
            <a:r>
              <a:rPr lang="it-IT" sz="2200" dirty="0" smtClean="0"/>
              <a:t>poiché l’angolo </a:t>
            </a:r>
            <a:r>
              <a:rPr lang="it-IT" sz="2200" dirty="0" err="1"/>
              <a:t>θ</a:t>
            </a:r>
            <a:r>
              <a:rPr lang="it-IT" sz="2200" dirty="0"/>
              <a:t> è </a:t>
            </a:r>
            <a:r>
              <a:rPr lang="it-IT" sz="2200" dirty="0" smtClean="0"/>
              <a:t>retto. </a:t>
            </a:r>
            <a:r>
              <a:rPr lang="it-IT" sz="2200" dirty="0"/>
              <a:t>Si ha, infatti, sen 90° = 1, </a:t>
            </a:r>
            <a:r>
              <a:rPr lang="it-IT" sz="2200" dirty="0" smtClean="0"/>
              <a:t>per cui </a:t>
            </a:r>
            <a:endParaRPr lang="it-IT" sz="2200" dirty="0"/>
          </a:p>
          <a:p>
            <a:endParaRPr lang="it-IT" sz="2000" dirty="0"/>
          </a:p>
        </p:txBody>
      </p:sp>
      <p:pic>
        <p:nvPicPr>
          <p:cNvPr id="6" name="Picture 5"/>
          <p:cNvPicPr>
            <a:picLocks noChangeAspect="1"/>
          </p:cNvPicPr>
          <p:nvPr/>
        </p:nvPicPr>
        <p:blipFill>
          <a:blip r:embed="rId2"/>
          <a:stretch>
            <a:fillRect/>
          </a:stretch>
        </p:blipFill>
        <p:spPr>
          <a:xfrm>
            <a:off x="5501069" y="1556792"/>
            <a:ext cx="3613884" cy="2808312"/>
          </a:xfrm>
          <a:prstGeom prst="rect">
            <a:avLst/>
          </a:prstGeom>
          <a:ln w="3175" cmpd="sng">
            <a:solidFill>
              <a:srgbClr val="000000"/>
            </a:solidFill>
          </a:ln>
        </p:spPr>
      </p:pic>
      <p:pic>
        <p:nvPicPr>
          <p:cNvPr id="7" name="Picture 6"/>
          <p:cNvPicPr>
            <a:picLocks noChangeAspect="1"/>
          </p:cNvPicPr>
          <p:nvPr/>
        </p:nvPicPr>
        <p:blipFill>
          <a:blip r:embed="rId3"/>
          <a:stretch>
            <a:fillRect/>
          </a:stretch>
        </p:blipFill>
        <p:spPr>
          <a:xfrm>
            <a:off x="1331640" y="5157192"/>
            <a:ext cx="6358040" cy="858335"/>
          </a:xfrm>
          <a:prstGeom prst="rect">
            <a:avLst/>
          </a:prstGeom>
          <a:solidFill>
            <a:srgbClr val="FFFA63"/>
          </a:solidFill>
        </p:spPr>
      </p:pic>
    </p:spTree>
    <p:extLst>
      <p:ext uri="{BB962C8B-B14F-4D97-AF65-F5344CB8AC3E}">
        <p14:creationId xmlns:p14="http://schemas.microsoft.com/office/powerpoint/2010/main" val="3554124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Luna">
  <a:themeElements>
    <a:clrScheme name="Equinozi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Luna">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Oriel</Template>
  <TotalTime>6793</TotalTime>
  <Words>3188</Words>
  <Application>Microsoft Macintosh PowerPoint</Application>
  <PresentationFormat>On-screen Show (4:3)</PresentationFormat>
  <Paragraphs>272</Paragraphs>
  <Slides>45</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48" baseType="lpstr">
      <vt:lpstr>Luna</vt:lpstr>
      <vt:lpstr>Equation</vt:lpstr>
      <vt:lpstr>Microsoft Equation</vt:lpstr>
      <vt:lpstr>Moti rotazionali e Dinamica del corpo rigido</vt:lpstr>
      <vt:lpstr>Cinematica lineare ed rotazionale</vt:lpstr>
      <vt:lpstr>Distanze ed angoli</vt:lpstr>
      <vt:lpstr>Velocità lineare ed angolare</vt:lpstr>
      <vt:lpstr>Natura vettoriale della velocità angolare</vt:lpstr>
      <vt:lpstr>Accelerazione lineare ed angolare</vt:lpstr>
      <vt:lpstr>Momento della forza</vt:lpstr>
      <vt:lpstr>Momento angolare di un punto materiale</vt:lpstr>
      <vt:lpstr>Il momento angolare nel moto circolare</vt:lpstr>
      <vt:lpstr>Momento angolare di un sistema di punti materiali</vt:lpstr>
      <vt:lpstr>Momento angolare di un sistema di punti materiali: teorema di Köning  </vt:lpstr>
      <vt:lpstr>Conservazione e variazione del momento angolare</vt:lpstr>
      <vt:lpstr>Conservazione e variazione del momento angolare</vt:lpstr>
      <vt:lpstr>Legge di conservazione del momento angolare</vt:lpstr>
      <vt:lpstr>Legge di conservazione del momento angolare</vt:lpstr>
      <vt:lpstr>Dinamica del corpo rigido</vt:lpstr>
      <vt:lpstr>Dinamica del corpo rigido</vt:lpstr>
      <vt:lpstr>Dinamica del corpo rigido</vt:lpstr>
      <vt:lpstr>Centro di massa del corpo rigido</vt:lpstr>
      <vt:lpstr>Posizione del centro di massa</vt:lpstr>
      <vt:lpstr>Forza peso e centro di massa</vt:lpstr>
      <vt:lpstr>Energia potenziale e centro di massa</vt:lpstr>
      <vt:lpstr>Moto di un corpo rigido</vt:lpstr>
      <vt:lpstr>Moto di un corpo rigido. Traslazione</vt:lpstr>
      <vt:lpstr>Moto di un corpo rigido. Rotazione</vt:lpstr>
      <vt:lpstr>Rotazione intorno ad un asse fisso</vt:lpstr>
      <vt:lpstr>Rotazione intorno ad un asse fisso</vt:lpstr>
      <vt:lpstr>Momento d’inerzia</vt:lpstr>
      <vt:lpstr>Momento angolare</vt:lpstr>
      <vt:lpstr>Equazioni del moto del corpo rigido</vt:lpstr>
      <vt:lpstr>Calcolo dell’energia cinetica</vt:lpstr>
      <vt:lpstr>Calcolo del lavoro</vt:lpstr>
      <vt:lpstr>Momento d’inerzia: dal discreto al continuo</vt:lpstr>
      <vt:lpstr>Corrispondenza formale tra il moto rettilineo e quello circolare </vt:lpstr>
      <vt:lpstr>Alcuni momenti d’inerzia</vt:lpstr>
      <vt:lpstr>Raggio giratore</vt:lpstr>
      <vt:lpstr>Teorema di Huyghens-Steiner </vt:lpstr>
      <vt:lpstr>Impulso angolare</vt:lpstr>
      <vt:lpstr>Impulso angolare</vt:lpstr>
      <vt:lpstr>Ricapitolazione: equazioni cardinali della dinamica</vt:lpstr>
      <vt:lpstr>Moto di puro rotolamento</vt:lpstr>
      <vt:lpstr>Moto di puro rotolamento</vt:lpstr>
      <vt:lpstr>PowerPoint Presentation</vt:lpstr>
      <vt:lpstr>Moto di puro rotolamento</vt:lpstr>
      <vt:lpstr>Moto di puro rotolamento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Vettori</dc:title>
  <dc:creator>Silvia</dc:creator>
  <cp:lastModifiedBy>Giacomo Volpe</cp:lastModifiedBy>
  <cp:revision>123</cp:revision>
  <dcterms:created xsi:type="dcterms:W3CDTF">2015-03-04T09:55:29Z</dcterms:created>
  <dcterms:modified xsi:type="dcterms:W3CDTF">2019-10-20T23:33:25Z</dcterms:modified>
</cp:coreProperties>
</file>